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charts/chart1.xml" ContentType="application/vnd.openxmlformats-officedocument.drawingml.chart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Riya (saves ₹10 a week)</c:v>
                </c:pt>
              </c:strCache>
            </c:strRef>
          </c:tx>
          <c:spPr>
            <a:solidFill>
              <a:srgbClr val="2F3C7E"/>
            </a:solidFill>
            <a:effectLst/>
          </c:spPr>
          <c:invertIfNegative val="0"/>
          <c:dLbls>
            <c:numFmt formatCode="&quot;₹&quot;0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Week 1</c:v>
                  </c:pt>
                  <c:pt idx="1">
                    <c:v>Week 2</c:v>
                  </c:pt>
                  <c:pt idx="2">
                    <c:v>Week 3</c:v>
                  </c:pt>
                  <c:pt idx="3">
                    <c:v>Week 4</c:v>
                  </c:pt>
                  <c:pt idx="4">
                    <c:v>Week 5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Aman (spends it all)</c:v>
                </c:pt>
              </c:strCache>
            </c:strRef>
          </c:tx>
          <c:spPr>
            <a:solidFill>
              <a:srgbClr val="F96167"/>
            </a:solidFill>
            <a:effectLst/>
          </c:spPr>
          <c:invertIfNegative val="0"/>
          <c:dLbls>
            <c:numFmt formatCode="&quot;₹&quot;0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Week 1</c:v>
                  </c:pt>
                  <c:pt idx="1">
                    <c:v>Week 2</c:v>
                  </c:pt>
                  <c:pt idx="2">
                    <c:v>Week 3</c:v>
                  </c:pt>
                  <c:pt idx="3">
                    <c:v>Week 4</c:v>
                  </c:pt>
                  <c:pt idx="4">
                    <c:v>Week 5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dLbls>
          <c:numFmt formatCode="&quot;₹&quot;0" sourceLinked="0"/>
          <c:txPr>
            <a:bodyPr/>
            <a:lstStyle/>
            <a:p>
              <a:pPr>
                <a:defRPr b="1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60"/>
          <c:min val="0"/>
        </c:scaling>
        <c:delete val="0"/>
        <c:axPos val="l"/>
        <c:majorGridlines>
          <c:spPr>
            <a:ln w="6350" cap="flat">
              <a:solidFill>
                <a:srgbClr val="E5E5E5"/>
              </a:solidFill>
              <a:prstDash val="solid"/>
              <a:round/>
            </a:ln>
          </c:spPr>
        </c:majorGridlines>
        <c:numFmt formatCode="&quot;₹&quot;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SESSION PLAN (about 40 minutes): Warm-up 5 | Needs vs Wants games 12 | Shop challenge 6 | Saving story 8 | 3 jars 5 | Worksheet and pledge 6.
Optional if short on time: slides 12 (True/False answers can be spoken), 18 (Count together).
Tip: most slides carry a small tag top-right (RAISE YOUR HAND, STAND UP / SIT DOWN, FINGERS etc.) - it tells the kids how to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yourself in one line kids can relate to: 'I help families look after their money.' Then move on - 30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minutes. Read each line, pause, let hands go up. Count roughly out loud ('Wow, almost everyone!'). Goal: kids feel the topic is about THEM before any teaching starts.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30 seconds partner talk, then pick 3 kids to share. Write or remember their answers - you will come back to them: some are needs, some are wants. Say: 'Hold on to that thought - we will sort them soon.'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3-4 answers (medicine, a bed, books, electricity...). If a child says a want (toy, phone), do not correct yet - say 'Good thinking, keep it in mind, we'll test it in our game'.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Collect 3-4 answers. Key message: wants are NOT bad - they just come after needs.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a practice round: say 'Food!' - everyone stands. 'Chocolate!' - everyone stays seated. Three rounds follow: Round 1 (six items), Tricky Ones, True or False. If your room is too small to stand, use thumbs up (need) / thumbs down (want).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kids decide for about 5 seconds, then ask one child standing and one sitting to say WHY. Do NOT reveal - the answer slide comes after all six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kids decide for about 5 seconds, then ask one child standing and one sitting to say WHY. Do NOT reveal - the answer slide comes after all six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kids decide for about 5 seconds, then ask one child standing and one sitting to say WHY. Do NOT reveal - the answer slide comes after all six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kids decide for about 5 seconds, then ask one child standing and one sitting to say WHY. Do NOT reveal - the answer slide comes after all six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kids decide for about 5 seconds, then ask one child standing and one sitting to say WHY. Do NOT reveal - the answer slide comes after all six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kids decide for about 5 seconds, then ask one child standing and one sitting to say WHY. Do NOT reveal - the answer slide comes after all six items.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card by card: ask 'Who stood up? Why?' before you confirm. Praise reasoning, not just right answers. Move on quickly - about 90 seconds.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thumbs, then pick two kids with opposite thumbs to explain. Same item can be a need or a want depending on the situation. The answer slide follows after all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thumbs, then pick two kids with opposite thumbs to explain. Same item can be a need or a want depending on the situation. The answer slide follows after all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for thumbs, then pick two kids with opposite thumbs to explain. Same item can be a need or a want depending on the situation. The answer slide follows after all three.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ONE card at a time by covering the other two with your hand or a sheet, or just talk through them in order. Ask for thumbs, then ask two kids with opposite thumbs to explain. The lesson: the same thing can be a need OR a want depending on the situation, and wants are okay.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statement aloud, pause 5 seconds, ask one child why. Do not reveal - answers slide comes after question 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each one: ask a child to explain the answer in their own words. Answers: 1 True, 2 False, 3 True, 4 False, 5 True.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3 minutes. Pairs choose up to 4 items totalling no more than 100 (e.g. Notebook 30 + Water Bottle 40 + Pencil Box 25 = 95). Then vote: 'Who picked the water bottle? the toy car? chocolate?'. Notice which items most kids picked FIRST - needs or wants? Note that 4 items can exceed 100 - kids must add up. Let them discover that.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Debrief the challenge in one minute. Ask: 'Did anyone have money left over? Great - that's savings!' Link back to their earlier ₹100 answers from the first hook question.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first: 'What do you think saving means?' (take 2 answers), then show the definition. Keep it short - the story on the next slide makes the idea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story slowly. Let kids work it out - invite counting on fingers or in the air: 10, 20, 30, 40, 50. Fingers vote: 1 = Rs 25, 2 = Rs 50, 3 = Rs 100. Do not reveal - next slide shows the chart. Correct answer: Rs 50 (10 x 5 weeks).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Ask: 'Who guessed Rs 50? Great!' Then: 'Did Aman do something wrong? No - but he has nothing saved if he needs money.' Riya still spends Rs 10 every week, so saving does not mean no fun.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to each circle and let the class chant 10, 20, 30... up to 100, getting louder. Optional slide - skip if you are short on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Remember the numbers: 1 = SAVE, 2 = SPEND, 3 = SHARE - the next game uses fingers. Example if asked: with Rs 10 a child could save Rs 5, spend Rs 4, share Rs 1 - families can choose their own split.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to three, kids show fingers. Take a quick look at the room. Answers slide follows after all four. Scenario D has no single answer on purpose: all three jars.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to three, kids show fingers. Take a quick look at the room. Answers slide follows after all four. Scenario D has no single answer on purpose: all three jars.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to three, kids show fingers. Take a quick look at the room. Answers slide follows after all four. Scenario D has no single answer on purpose: all three jars.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to three, kids show fingers. Take a quick look at the room. Answers slide follows after all four. Scenario D has no single answer on purpose: all three jars.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A = 1 Save, B = 2 Spend, C = 3 Share, D = all three jars. Invite one child to say why for each.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 out the Sort It Out worksheet. Walk around, ask 'why did you circle that?' Keep an eye on the clock - 5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 minute partner talk, then 2-3 kids share. Praise any goal - a book, a toy, a gift for Mum. If a child's goal is large, link back to Riya: 'How many weeks would it take?'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each line first, kids repeat after you. Finish with a cheer.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 2-3 questions. Remind kids: need or want first, then save a little, share a little.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-1188720"/>
            <a:ext cx="4114800" cy="4114800"/>
          </a:xfrm>
          <a:prstGeom prst="ellipse">
            <a:avLst/>
          </a:prstGeom>
          <a:solidFill>
            <a:srgbClr val="F96167">
              <a:alpha val="8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4846320"/>
            <a:ext cx="3291840" cy="3291840"/>
          </a:xfrm>
          <a:prstGeom prst="ellipse">
            <a:avLst/>
          </a:prstGeom>
          <a:solidFill>
            <a:srgbClr val="F9E795">
              <a:alpha val="7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 3  |  MONEY MATTERS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874520"/>
            <a:ext cx="106984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Needs, Wants &amp; Saving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393192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fun, hands-on session about spending smart and saving well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31520" y="576072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/>
        </p:spPr>
      </p:sp>
      <p:pic>
        <p:nvPicPr>
          <p:cNvPr id="8" name="Image 0" descr="assets/gpwealth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" y="5879592"/>
            <a:ext cx="2157984" cy="56473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91840" y="6016752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(Gro Prime Wealth Pvt Ltd)</a:t>
            </a:r>
            <a:endParaRPr lang="en-US" sz="950" dirty="0"/>
          </a:p>
        </p:txBody>
      </p:sp>
      <p:sp>
        <p:nvSpPr>
          <p:cNvPr id="10" name="Text 7"/>
          <p:cNvSpPr txBox="1"/>
          <p:nvPr/>
        </p:nvSpPr>
        <p:spPr>
          <a:xfrm>
            <a:off x="3291840" y="6291072"/>
            <a:ext cx="8321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9AA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QPFP (Qualified Personal Finance Professional)  |  +91-9849116869  |  praveen.potnuru@gpwealth.in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822960"/>
            <a:ext cx="2834640" cy="2834640"/>
          </a:xfrm>
          <a:prstGeom prst="roundRect">
            <a:avLst>
              <a:gd name="adj" fmla="val 4516"/>
            </a:avLst>
          </a:prstGeom>
          <a:solidFill>
            <a:srgbClr val="F6F6F6"/>
          </a:solidFill>
          <a:ln/>
        </p:spPr>
      </p:sp>
      <p:pic>
        <p:nvPicPr>
          <p:cNvPr id="3" name="Image 0" descr="assets/gpwealth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737360"/>
            <a:ext cx="2377440" cy="62216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0" y="914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114800" y="137160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Venkata Jaya Praveen Potnuru (Praveen)</a:t>
            </a:r>
            <a:endParaRPr lang="en-US" sz="2600" dirty="0"/>
          </a:p>
        </p:txBody>
      </p:sp>
      <p:sp>
        <p:nvSpPr>
          <p:cNvPr id="6" name="Text 3"/>
          <p:cNvSpPr txBox="1"/>
          <p:nvPr/>
        </p:nvSpPr>
        <p:spPr>
          <a:xfrm>
            <a:off x="4114800" y="2057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Director, GP Wealth (Gro Prime Wealth Pvt Ltd)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4114800" y="2514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QPFP (Qualified Personal Finance Professional)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114800" y="3200400"/>
            <a:ext cx="5669280" cy="1051560"/>
          </a:xfrm>
          <a:prstGeom prst="roundRect">
            <a:avLst>
              <a:gd name="adj" fmla="val 8696"/>
            </a:avLst>
          </a:prstGeom>
          <a:solidFill>
            <a:srgbClr val="F6F6F6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343400" y="333756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☎  +91-9849116869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4343400" y="37490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✉  praveen.potnuru@gpwealth.in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WARM-UP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Hands Up If...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YOUR HAND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3566160" cy="2834640"/>
          </a:xfrm>
          <a:prstGeom prst="roundRect">
            <a:avLst>
              <a:gd name="adj" fmla="val 4516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822960" y="237744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4290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get pocket money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343400" y="2103120"/>
            <a:ext cx="3566160" cy="2834640"/>
          </a:xfrm>
          <a:prstGeom prst="roundRect">
            <a:avLst>
              <a:gd name="adj" fmla="val 4516"/>
            </a:avLst>
          </a:prstGeom>
          <a:solidFill>
            <a:srgbClr val="F2F4FA"/>
          </a:solidFill>
          <a:ln/>
        </p:spPr>
      </p:sp>
      <p:sp>
        <p:nvSpPr>
          <p:cNvPr id="12" name="Shape 10"/>
          <p:cNvSpPr/>
          <p:nvPr/>
        </p:nvSpPr>
        <p:spPr>
          <a:xfrm>
            <a:off x="4617720" y="237744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61772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34290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a piggy bank at home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138160" y="2103120"/>
            <a:ext cx="3566160" cy="2834640"/>
          </a:xfrm>
          <a:prstGeom prst="roundRect">
            <a:avLst>
              <a:gd name="adj" fmla="val 4516"/>
            </a:avLst>
          </a:prstGeom>
          <a:solidFill>
            <a:srgbClr val="F2F4F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12480" y="237744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41248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8412480" y="34290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ever wanted something you could not buy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3035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around - so many hands! Money is something all of us think about.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&amp; TALK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1097280" y="1463040"/>
            <a:ext cx="9966960" cy="3931920"/>
          </a:xfrm>
          <a:prstGeom prst="roundRect">
            <a:avLst>
              <a:gd name="adj" fmla="val 4186"/>
            </a:avLst>
          </a:prstGeom>
          <a:solidFill>
            <a:srgbClr val="2F3C7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554480" y="187452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 Question!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2468880"/>
            <a:ext cx="9052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your grandparents gave you ₹100 today...</a:t>
            </a:r>
            <a:endParaRPr lang="en-US" sz="3000" dirty="0"/>
          </a:p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would YOU buy?</a:t>
            </a:r>
            <a:endParaRPr lang="en-US" sz="3000" dirty="0"/>
          </a:p>
        </p:txBody>
      </p:sp>
      <p:sp>
        <p:nvSpPr>
          <p:cNvPr id="7" name="Text 5"/>
          <p:cNvSpPr txBox="1"/>
          <p:nvPr/>
        </p:nvSpPr>
        <p:spPr>
          <a:xfrm>
            <a:off x="1554480" y="4663440"/>
            <a:ext cx="9052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partner - 30 seconds!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NEED?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IT OUT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8745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we MUST have to live, stay healthy, and grow up well.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651760"/>
            <a:ext cx="1737360" cy="17373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2697480" y="2651760"/>
            <a:ext cx="1737360" cy="17373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69748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4846320" y="2651760"/>
            <a:ext cx="1737360" cy="17373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4632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Home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6995160" y="2651760"/>
            <a:ext cx="1737360" cy="17373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99516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Clothes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9144000" y="2651760"/>
            <a:ext cx="1737360" cy="173736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846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turn: call out ONE more need!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Tip: a need does not go away if you skip it - your tummy still gets hungry!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WANT?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 IT OUT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87452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Things that are nice to have, but we can still live well without them.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651760"/>
            <a:ext cx="1737360" cy="173736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Toys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2697480" y="2651760"/>
            <a:ext cx="1737360" cy="17373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269748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Video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Games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4846320" y="2651760"/>
            <a:ext cx="1737360" cy="173736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84632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Ice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Cream</a:t>
            </a:r>
            <a:endParaRPr lang="en-US" sz="2600" dirty="0"/>
          </a:p>
        </p:txBody>
      </p:sp>
      <p:sp>
        <p:nvSpPr>
          <p:cNvPr id="14" name="Shape 12"/>
          <p:cNvSpPr/>
          <p:nvPr/>
        </p:nvSpPr>
        <p:spPr>
          <a:xfrm>
            <a:off x="6995160" y="2651760"/>
            <a:ext cx="1737360" cy="17373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99516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Movies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9144000" y="2651760"/>
            <a:ext cx="1737360" cy="173736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0" y="2651760"/>
            <a:ext cx="1737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</a:t>
            </a:r>
            <a:endParaRPr lang="en-US" sz="2600" dirty="0"/>
          </a:p>
          <a:p>
            <a:pPr algn="ctr" indent="0" marL="0">
              <a:buNone/>
            </a:pPr>
            <a:r>
              <a:rPr lang="en-US" sz="26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Shoes*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4846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turn: call out ONE more want!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3492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*Extra pairs when you already have some - that's a want!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9616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FFFFF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/ SIT DOWN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64008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PLAY!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18872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68880"/>
            <a:ext cx="56692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will show you an item.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NEED? Stand up!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WANT? Stay seated!</a:t>
            </a:r>
            <a:endParaRPr lang="en-US" sz="20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2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wrong answers - just thinking out loud.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132320" y="2468880"/>
            <a:ext cx="4297680" cy="1325880"/>
          </a:xfrm>
          <a:prstGeom prst="roundRect">
            <a:avLst>
              <a:gd name="adj" fmla="val 9655"/>
            </a:avLst>
          </a:prstGeom>
          <a:solidFill>
            <a:srgbClr val="FFFFFF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132320" y="2468880"/>
            <a:ext cx="4297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= STAND UP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7132320" y="4069080"/>
            <a:ext cx="4297680" cy="1325880"/>
          </a:xfrm>
          <a:prstGeom prst="roundRect">
            <a:avLst>
              <a:gd name="adj" fmla="val 9655"/>
            </a:avLst>
          </a:prstGeom>
          <a:solidFill>
            <a:srgbClr val="2F3C7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0" y="4069080"/>
            <a:ext cx="42976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WANT = STAY SEATED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DD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/ SIT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1 of 6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🎒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School Bag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NEED. Stay seated for WANT.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/ SIT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2 of 6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🎮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Gaming Console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NEED. Stay seated for WANT.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/ SIT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3 of 6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💧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Drinking Water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NEED. Stay seated for WANT.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/ SIT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4 of 6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⌚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Fancy Watch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NEED. Stay seated for WANT.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/ SIT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5 of 6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🧥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Winter Jacket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NEED. Stay seated for WANT.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/ SIT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6 of 6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🚗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New Toy Car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NEED. Stay seated for WANT.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Round 1: The Answers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2F3C7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 YOU GET THEM RIGHT?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3520440" cy="1691640"/>
          </a:xfrm>
          <a:prstGeom prst="roundRect">
            <a:avLst>
              <a:gd name="adj" fmla="val 6486"/>
            </a:avLst>
          </a:prstGeom>
          <a:solidFill>
            <a:srgbClr val="F2F4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20574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🎒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1645920" y="205740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School Bag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31520" y="3063240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31520" y="306324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783080" y="303580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carry books and learn.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343400" y="1874520"/>
            <a:ext cx="3520440" cy="1691640"/>
          </a:xfrm>
          <a:prstGeom prst="roundRect">
            <a:avLst>
              <a:gd name="adj" fmla="val 6486"/>
            </a:avLst>
          </a:prstGeom>
          <a:solidFill>
            <a:srgbClr val="F2F4F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480560" y="20574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🎮</a:t>
            </a:r>
            <a:endParaRPr lang="en-US" sz="4000" dirty="0"/>
          </a:p>
        </p:txBody>
      </p:sp>
      <p:sp>
        <p:nvSpPr>
          <p:cNvPr id="15" name="Text 13"/>
          <p:cNvSpPr txBox="1"/>
          <p:nvPr/>
        </p:nvSpPr>
        <p:spPr>
          <a:xfrm>
            <a:off x="5440680" y="205740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Gaming Console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4526280" y="3063240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526280" y="306324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5577840" y="303580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Fun, but we can live without it.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138160" y="1874520"/>
            <a:ext cx="3520440" cy="1691640"/>
          </a:xfrm>
          <a:prstGeom prst="roundRect">
            <a:avLst>
              <a:gd name="adj" fmla="val 6486"/>
            </a:avLst>
          </a:prstGeom>
          <a:solidFill>
            <a:srgbClr val="F2F4FA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75320" y="20574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💧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9235440" y="205740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Drinking Water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8321040" y="3063240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8321040" y="306324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9372600" y="303580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body needs it every day.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548640" y="3794760"/>
            <a:ext cx="3520440" cy="1691640"/>
          </a:xfrm>
          <a:prstGeom prst="roundRect">
            <a:avLst>
              <a:gd name="adj" fmla="val 6486"/>
            </a:avLst>
          </a:prstGeom>
          <a:solidFill>
            <a:srgbClr val="F2F4F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85800" y="3977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⌚</a:t>
            </a:r>
            <a:endParaRPr lang="en-US" sz="4000" dirty="0"/>
          </a:p>
        </p:txBody>
      </p:sp>
      <p:sp>
        <p:nvSpPr>
          <p:cNvPr id="27" name="Text 25"/>
          <p:cNvSpPr txBox="1"/>
          <p:nvPr/>
        </p:nvSpPr>
        <p:spPr>
          <a:xfrm>
            <a:off x="1645920" y="397764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Fancy Watch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731520" y="4983480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731520" y="498348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1783080" y="495604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Nice to have, not a must.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4343400" y="3794760"/>
            <a:ext cx="3520440" cy="1691640"/>
          </a:xfrm>
          <a:prstGeom prst="roundRect">
            <a:avLst>
              <a:gd name="adj" fmla="val 6486"/>
            </a:avLst>
          </a:prstGeom>
          <a:solidFill>
            <a:srgbClr val="F2F4FA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4480560" y="3977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🧥</a:t>
            </a:r>
            <a:endParaRPr lang="en-US" sz="4000" dirty="0"/>
          </a:p>
        </p:txBody>
      </p:sp>
      <p:sp>
        <p:nvSpPr>
          <p:cNvPr id="33" name="Text 31"/>
          <p:cNvSpPr txBox="1"/>
          <p:nvPr/>
        </p:nvSpPr>
        <p:spPr>
          <a:xfrm>
            <a:off x="5440680" y="397764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Winter Jacket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4526280" y="4983480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4526280" y="498348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5577840" y="495604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stay warm and healthy.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8138160" y="3794760"/>
            <a:ext cx="3520440" cy="1691640"/>
          </a:xfrm>
          <a:prstGeom prst="roundRect">
            <a:avLst>
              <a:gd name="adj" fmla="val 6486"/>
            </a:avLst>
          </a:prstGeom>
          <a:solidFill>
            <a:srgbClr val="F2F4FA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8275320" y="397764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🚗</a:t>
            </a:r>
            <a:endParaRPr lang="en-US" sz="4000" dirty="0"/>
          </a:p>
        </p:txBody>
      </p:sp>
      <p:sp>
        <p:nvSpPr>
          <p:cNvPr id="39" name="Text 37"/>
          <p:cNvSpPr txBox="1"/>
          <p:nvPr/>
        </p:nvSpPr>
        <p:spPr>
          <a:xfrm>
            <a:off x="9235440" y="397764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 Toy Car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8321040" y="4983480"/>
            <a:ext cx="914400" cy="329184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8321040" y="4983480"/>
            <a:ext cx="914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9372600" y="4956048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Lots of fun, but not essential.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Tricky One: It Depends!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/ THUMBS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Tricky 1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👟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Shoes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= need.  Thumbs DOWN = want.  Then tell us WHY!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Tricky One: It Depends!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/ THUMBS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Tricky 2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📱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Mobile Phone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= need.  Thumbs DOWN = want.  Then tell us WHY!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Tricky One: It Depends!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/ THUMBS DOWN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Tricky 3 of 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463040" y="2103120"/>
            <a:ext cx="29260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rgbClr val="000000"/>
                </a:solidFill>
              </a:rPr>
              <a:t>🎂</a:t>
            </a:r>
            <a:endParaRPr lang="en-US" sz="11000" dirty="0"/>
          </a:p>
        </p:txBody>
      </p:sp>
      <p:sp>
        <p:nvSpPr>
          <p:cNvPr id="11" name="Text 9"/>
          <p:cNvSpPr txBox="1"/>
          <p:nvPr/>
        </p:nvSpPr>
        <p:spPr>
          <a:xfrm>
            <a:off x="4572000" y="2103120"/>
            <a:ext cx="621792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Birthday Cake</a:t>
            </a:r>
            <a:endParaRPr lang="en-US" sz="4000" dirty="0"/>
          </a:p>
          <a:p>
            <a:pPr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 or Want?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Thumbs UP = need.  Thumbs DOWN = want.  Then tell us WHY!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Tricky Ones: The Answers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2F3C7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DEPENDS!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3520440" cy="3429000"/>
          </a:xfrm>
          <a:prstGeom prst="roundRect">
            <a:avLst>
              <a:gd name="adj" fmla="val 3733"/>
            </a:avLst>
          </a:prstGeom>
          <a:solidFill>
            <a:srgbClr val="F2F4F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011680"/>
            <a:ext cx="3520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👟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8803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Shoes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4290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when...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822960" y="370332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need a pair that fits for school.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29768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 when...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457200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 5th pair, just because it looks fancy.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343400" y="1920240"/>
            <a:ext cx="3520440" cy="3429000"/>
          </a:xfrm>
          <a:prstGeom prst="roundRect">
            <a:avLst>
              <a:gd name="adj" fmla="val 3733"/>
            </a:avLst>
          </a:prstGeom>
          <a:solidFill>
            <a:srgbClr val="F2F4F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343400" y="2011680"/>
            <a:ext cx="3520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📱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4572000" y="28803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Mobile Phone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4617720" y="342900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when...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617720" y="370332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must call family in an emergency.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4617720" y="4297680"/>
            <a:ext cx="2971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 when...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617720" y="4572000"/>
            <a:ext cx="2971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the newest model, just for games.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38160" y="1920240"/>
            <a:ext cx="3520440" cy="3429000"/>
          </a:xfrm>
          <a:prstGeom prst="roundRect">
            <a:avLst>
              <a:gd name="adj" fmla="val 3733"/>
            </a:avLst>
          </a:prstGeom>
          <a:solidFill>
            <a:srgbClr val="F2F4FA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8138160" y="2011680"/>
            <a:ext cx="3520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dirty="0">
                <a:solidFill>
                  <a:srgbClr val="000000"/>
                </a:solidFill>
              </a:rPr>
              <a:t>🎂</a:t>
            </a:r>
            <a:endParaRPr lang="en-US" sz="4000" dirty="0"/>
          </a:p>
        </p:txBody>
      </p:sp>
      <p:sp>
        <p:nvSpPr>
          <p:cNvPr id="23" name="Text 21"/>
          <p:cNvSpPr txBox="1"/>
          <p:nvPr/>
        </p:nvSpPr>
        <p:spPr>
          <a:xfrm>
            <a:off x="8366760" y="288036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Birthday Cake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8412480" y="3611880"/>
            <a:ext cx="2971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 - and that's okay!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8412480" y="420624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Treats are fine once our needs are taken care of.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56692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item, different situation - and wants are okay once needs are covered!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need is something we must have to live and stay healthy.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Wants are bad, so we should never buy them.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Saving means keeping some money aside for later.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you spend all your money today, it will still be there tomorrow.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= TRUE / SIT = FALSE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of 5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Sharing a little money to help someone is a smart money habit.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 up for TRUE. Stay seated for FALSE.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QUICK-FIRE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True or False: The Answers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2F3C7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YOU RIGHT?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685800" y="1965960"/>
            <a:ext cx="530352" cy="530352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5800" y="196596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1417320" y="1920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need is something we must have to live and stay healthy.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4028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Needs keep us safe, healthy and learning.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418320" y="2048256"/>
            <a:ext cx="1920240" cy="365760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418320" y="204825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269748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" y="2788920"/>
            <a:ext cx="530352" cy="530352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685800" y="278892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Wants are bad, so we should never buy them.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306324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Wants are fine - after needs are covered.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9418320" y="2871216"/>
            <a:ext cx="1920240" cy="365760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418320" y="287121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352044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22" name="Shape 20"/>
          <p:cNvSpPr/>
          <p:nvPr/>
        </p:nvSpPr>
        <p:spPr>
          <a:xfrm>
            <a:off x="685800" y="3611880"/>
            <a:ext cx="530352" cy="530352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6118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 txBox="1"/>
          <p:nvPr/>
        </p:nvSpPr>
        <p:spPr>
          <a:xfrm>
            <a:off x="1417320" y="35661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 means keeping some money aside for later.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1417320" y="388620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Saved money is there when you need it.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9418320" y="3694176"/>
            <a:ext cx="1920240" cy="365760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418320" y="369417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434340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29" name="Shape 27"/>
          <p:cNvSpPr/>
          <p:nvPr/>
        </p:nvSpPr>
        <p:spPr>
          <a:xfrm>
            <a:off x="685800" y="4434840"/>
            <a:ext cx="530352" cy="530352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85800" y="44348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31" name="Text 29"/>
          <p:cNvSpPr txBox="1"/>
          <p:nvPr/>
        </p:nvSpPr>
        <p:spPr>
          <a:xfrm>
            <a:off x="141732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you spend all your money today, it will still be there tomorrow.</a:t>
            </a:r>
            <a:endParaRPr lang="en-US" sz="1400" dirty="0"/>
          </a:p>
        </p:txBody>
      </p:sp>
      <p:sp>
        <p:nvSpPr>
          <p:cNvPr id="32" name="Text 30"/>
          <p:cNvSpPr txBox="1"/>
          <p:nvPr/>
        </p:nvSpPr>
        <p:spPr>
          <a:xfrm>
            <a:off x="1417320" y="470916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Once spent, it is gone - that's why we save.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9418320" y="4517136"/>
            <a:ext cx="1920240" cy="365760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418320" y="451713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FALSE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548640" y="5166360"/>
            <a:ext cx="11064240" cy="713232"/>
          </a:xfrm>
          <a:prstGeom prst="roundRect">
            <a:avLst>
              <a:gd name="adj" fmla="val 12821"/>
            </a:avLst>
          </a:prstGeom>
          <a:solidFill>
            <a:srgbClr val="F2F4FA"/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" y="5257800"/>
            <a:ext cx="530352" cy="530352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685800" y="52578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1417320" y="52120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Sharing a little money to help someone is a smart money habit.</a:t>
            </a:r>
            <a:endParaRPr lang="en-US" sz="1400" dirty="0"/>
          </a:p>
        </p:txBody>
      </p:sp>
      <p:sp>
        <p:nvSpPr>
          <p:cNvPr id="39" name="Text 37"/>
          <p:cNvSpPr txBox="1"/>
          <p:nvPr/>
        </p:nvSpPr>
        <p:spPr>
          <a:xfrm>
            <a:off x="1417320" y="5532120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is one of the three jars.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9418320" y="5340096"/>
            <a:ext cx="1920240" cy="365760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9418320" y="5340096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TRUE</a:t>
            </a:r>
            <a:endParaRPr lang="en-US" sz="1300" dirty="0"/>
          </a:p>
        </p:txBody>
      </p:sp>
      <p:sp>
        <p:nvSpPr>
          <p:cNvPr id="42" name="Text 4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₹100 Shop Challenge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HANDS-UP VOTE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8308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have ₹100. Pick up to 4 things to buy - but you can't spend more than ₹100! Talk with your partner, then we'll vote.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48640" y="274320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F2F4F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548640" y="283464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📓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61188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Notebook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371600" y="3950208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1371600" y="395020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₹30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3337560" y="274320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F2F4F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3337560" y="283464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💧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3429000" y="361188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Bottle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160520" y="3950208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160520" y="395020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₹40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126480" y="274320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F2F4FA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126480" y="283464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🍫</a:t>
            </a:r>
            <a:endParaRPr lang="en-US" sz="3400" dirty="0"/>
          </a:p>
        </p:txBody>
      </p:sp>
      <p:sp>
        <p:nvSpPr>
          <p:cNvPr id="20" name="Text 18"/>
          <p:cNvSpPr txBox="1"/>
          <p:nvPr/>
        </p:nvSpPr>
        <p:spPr>
          <a:xfrm>
            <a:off x="6217920" y="361188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Chocolate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949440" y="3950208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949440" y="395020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915400" y="274320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F2F4F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8915400" y="283464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🚗</a:t>
            </a:r>
            <a:endParaRPr lang="en-US" sz="3400" dirty="0"/>
          </a:p>
        </p:txBody>
      </p:sp>
      <p:sp>
        <p:nvSpPr>
          <p:cNvPr id="25" name="Text 23"/>
          <p:cNvSpPr txBox="1"/>
          <p:nvPr/>
        </p:nvSpPr>
        <p:spPr>
          <a:xfrm>
            <a:off x="9006840" y="361188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Toy Car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9738360" y="3950208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738360" y="395020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₹50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548640" y="452628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F2F4FA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548640" y="461772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✏️</a:t>
            </a:r>
            <a:endParaRPr lang="en-US" sz="3400" dirty="0"/>
          </a:p>
        </p:txBody>
      </p:sp>
      <p:sp>
        <p:nvSpPr>
          <p:cNvPr id="30" name="Text 28"/>
          <p:cNvSpPr txBox="1"/>
          <p:nvPr/>
        </p:nvSpPr>
        <p:spPr>
          <a:xfrm>
            <a:off x="640080" y="53949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Pencil Box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1371600" y="5733288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1371600" y="573328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₹25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3337560" y="452628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F2F4FA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3337560" y="461772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🍦</a:t>
            </a:r>
            <a:endParaRPr lang="en-US" sz="3400" dirty="0"/>
          </a:p>
        </p:txBody>
      </p:sp>
      <p:sp>
        <p:nvSpPr>
          <p:cNvPr id="35" name="Text 33"/>
          <p:cNvSpPr txBox="1"/>
          <p:nvPr/>
        </p:nvSpPr>
        <p:spPr>
          <a:xfrm>
            <a:off x="3429000" y="53949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Ice Cream</a:t>
            </a:r>
            <a:endParaRPr lang="en-US" sz="1500" dirty="0"/>
          </a:p>
        </p:txBody>
      </p:sp>
      <p:sp>
        <p:nvSpPr>
          <p:cNvPr id="36" name="Shape 34"/>
          <p:cNvSpPr/>
          <p:nvPr/>
        </p:nvSpPr>
        <p:spPr>
          <a:xfrm>
            <a:off x="4160520" y="5733288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37" name="Text 35"/>
          <p:cNvSpPr txBox="1"/>
          <p:nvPr/>
        </p:nvSpPr>
        <p:spPr>
          <a:xfrm>
            <a:off x="4160520" y="573328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₹25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6126480" y="452628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F2F4FA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6126480" y="461772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🎈</a:t>
            </a:r>
            <a:endParaRPr lang="en-US" sz="3400" dirty="0"/>
          </a:p>
        </p:txBody>
      </p:sp>
      <p:sp>
        <p:nvSpPr>
          <p:cNvPr id="40" name="Text 38"/>
          <p:cNvSpPr txBox="1"/>
          <p:nvPr/>
        </p:nvSpPr>
        <p:spPr>
          <a:xfrm>
            <a:off x="6217920" y="53949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Balloons</a:t>
            </a:r>
            <a:endParaRPr lang="en-US" sz="1500" dirty="0"/>
          </a:p>
        </p:txBody>
      </p:sp>
      <p:sp>
        <p:nvSpPr>
          <p:cNvPr id="41" name="Shape 39"/>
          <p:cNvSpPr/>
          <p:nvPr/>
        </p:nvSpPr>
        <p:spPr>
          <a:xfrm>
            <a:off x="6949440" y="5733288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949440" y="573328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₹15</a:t>
            </a:r>
            <a:endParaRPr lang="en-US" sz="1300" dirty="0"/>
          </a:p>
        </p:txBody>
      </p:sp>
      <p:sp>
        <p:nvSpPr>
          <p:cNvPr id="43" name="Shape 41"/>
          <p:cNvSpPr/>
          <p:nvPr/>
        </p:nvSpPr>
        <p:spPr>
          <a:xfrm>
            <a:off x="8915400" y="4526280"/>
            <a:ext cx="2606040" cy="1600200"/>
          </a:xfrm>
          <a:prstGeom prst="roundRect">
            <a:avLst>
              <a:gd name="adj" fmla="val 6857"/>
            </a:avLst>
          </a:prstGeom>
          <a:solidFill>
            <a:srgbClr val="F2F4FA"/>
          </a:solidFill>
          <a:ln/>
        </p:spPr>
      </p:sp>
      <p:sp>
        <p:nvSpPr>
          <p:cNvPr id="44" name="Text 42"/>
          <p:cNvSpPr txBox="1"/>
          <p:nvPr/>
        </p:nvSpPr>
        <p:spPr>
          <a:xfrm>
            <a:off x="8915400" y="4617720"/>
            <a:ext cx="2606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dirty="0">
                <a:solidFill>
                  <a:srgbClr val="000000"/>
                </a:solidFill>
              </a:rPr>
              <a:t>🥪</a:t>
            </a:r>
            <a:endParaRPr lang="en-US" sz="3400" dirty="0"/>
          </a:p>
        </p:txBody>
      </p:sp>
      <p:sp>
        <p:nvSpPr>
          <p:cNvPr id="45" name="Text 43"/>
          <p:cNvSpPr txBox="1"/>
          <p:nvPr/>
        </p:nvSpPr>
        <p:spPr>
          <a:xfrm>
            <a:off x="9006840" y="5394960"/>
            <a:ext cx="2423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Lunch Snack</a:t>
            </a:r>
            <a:endParaRPr lang="en-US" sz="1500" dirty="0"/>
          </a:p>
        </p:txBody>
      </p:sp>
      <p:sp>
        <p:nvSpPr>
          <p:cNvPr id="46" name="Shape 44"/>
          <p:cNvSpPr/>
          <p:nvPr/>
        </p:nvSpPr>
        <p:spPr>
          <a:xfrm>
            <a:off x="9738360" y="5733288"/>
            <a:ext cx="960120" cy="310896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738360" y="573328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₹35</a:t>
            </a:r>
            <a:endParaRPr lang="en-US" sz="1300" dirty="0"/>
          </a:p>
        </p:txBody>
      </p:sp>
      <p:sp>
        <p:nvSpPr>
          <p:cNvPr id="48" name="Text 46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Smart Shopper Rule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YOUR HAND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78308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of you picked a NEED first? Hands up!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2560320"/>
            <a:ext cx="3520440" cy="3200400"/>
          </a:xfrm>
          <a:prstGeom prst="roundRect">
            <a:avLst>
              <a:gd name="adj" fmla="val 4000"/>
            </a:avLst>
          </a:prstGeom>
          <a:solidFill>
            <a:srgbClr val="F2F4FA"/>
          </a:solidFill>
          <a:ln/>
        </p:spPr>
      </p:sp>
      <p:sp>
        <p:nvSpPr>
          <p:cNvPr id="9" name="Shape 7"/>
          <p:cNvSpPr/>
          <p:nvPr/>
        </p:nvSpPr>
        <p:spPr>
          <a:xfrm>
            <a:off x="1645920" y="2788920"/>
            <a:ext cx="1325880" cy="132588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788920"/>
            <a:ext cx="1325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NEEDS first</a:t>
            </a:r>
            <a:endParaRPr lang="en-US" sz="2100" dirty="0"/>
          </a:p>
        </p:txBody>
      </p:sp>
      <p:sp>
        <p:nvSpPr>
          <p:cNvPr id="12" name="Text 10"/>
          <p:cNvSpPr txBox="1"/>
          <p:nvPr/>
        </p:nvSpPr>
        <p:spPr>
          <a:xfrm>
            <a:off x="822960" y="4800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 the things you must have.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343400" y="2560320"/>
            <a:ext cx="3520440" cy="3200400"/>
          </a:xfrm>
          <a:prstGeom prst="roundRect">
            <a:avLst>
              <a:gd name="adj" fmla="val 4000"/>
            </a:avLst>
          </a:prstGeom>
          <a:solidFill>
            <a:srgbClr val="F2F4FA"/>
          </a:solidFill>
          <a:ln/>
        </p:spPr>
      </p:sp>
      <p:sp>
        <p:nvSpPr>
          <p:cNvPr id="14" name="Shape 12"/>
          <p:cNvSpPr/>
          <p:nvPr/>
        </p:nvSpPr>
        <p:spPr>
          <a:xfrm>
            <a:off x="5440680" y="2788920"/>
            <a:ext cx="1325880" cy="132588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440680" y="2788920"/>
            <a:ext cx="1325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434340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WANTS next</a:t>
            </a:r>
            <a:endParaRPr lang="en-US" sz="2100" dirty="0"/>
          </a:p>
        </p:txBody>
      </p:sp>
      <p:sp>
        <p:nvSpPr>
          <p:cNvPr id="17" name="Text 15"/>
          <p:cNvSpPr txBox="1"/>
          <p:nvPr/>
        </p:nvSpPr>
        <p:spPr>
          <a:xfrm>
            <a:off x="4617720" y="4800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only what is left for treats and fun.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8138160" y="2560320"/>
            <a:ext cx="3520440" cy="3200400"/>
          </a:xfrm>
          <a:prstGeom prst="roundRect">
            <a:avLst>
              <a:gd name="adj" fmla="val 4000"/>
            </a:avLst>
          </a:prstGeom>
          <a:solidFill>
            <a:srgbClr val="F2F4FA"/>
          </a:solidFill>
          <a:ln/>
        </p:spPr>
      </p:sp>
      <p:sp>
        <p:nvSpPr>
          <p:cNvPr id="19" name="Shape 17"/>
          <p:cNvSpPr/>
          <p:nvPr/>
        </p:nvSpPr>
        <p:spPr>
          <a:xfrm>
            <a:off x="9235440" y="2788920"/>
            <a:ext cx="1325880" cy="1325880"/>
          </a:xfrm>
          <a:prstGeom prst="ellipse">
            <a:avLst/>
          </a:prstGeom>
          <a:solidFill>
            <a:srgbClr val="C9A800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9235440" y="2788920"/>
            <a:ext cx="13258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8138160" y="4297680"/>
            <a:ext cx="3520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SAVE the rest</a:t>
            </a:r>
            <a:endParaRPr lang="en-US" sz="2100" dirty="0"/>
          </a:p>
        </p:txBody>
      </p:sp>
      <p:sp>
        <p:nvSpPr>
          <p:cNvPr id="22" name="Text 20"/>
          <p:cNvSpPr txBox="1"/>
          <p:nvPr/>
        </p:nvSpPr>
        <p:spPr>
          <a:xfrm>
            <a:off x="8412480" y="4800600"/>
            <a:ext cx="2971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 little for later - always!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SAVING?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28800"/>
            <a:ext cx="5486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 means keeping some money aside instead of spending it all today - so you have it for later.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6576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save?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114800"/>
            <a:ext cx="5486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something big you really want later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emergencies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●"/>
            </a:pPr>
            <a:r>
              <a:rPr lang="en-US" sz="15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feel proud of growing your own money!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583680" y="1828800"/>
            <a:ext cx="5029200" cy="4206240"/>
          </a:xfrm>
          <a:prstGeom prst="roundRect">
            <a:avLst>
              <a:gd name="adj" fmla="val 3913"/>
            </a:avLst>
          </a:prstGeom>
          <a:solidFill>
            <a:srgbClr val="2F3C7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583680" y="2194560"/>
            <a:ext cx="5029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dirty="0">
                <a:solidFill>
                  <a:srgbClr val="000000"/>
                </a:solidFill>
              </a:rPr>
              <a:t>🐷</a:t>
            </a:r>
            <a:endParaRPr lang="en-US" sz="9000" dirty="0"/>
          </a:p>
        </p:txBody>
      </p:sp>
      <p:sp>
        <p:nvSpPr>
          <p:cNvPr id="10" name="Text 8"/>
          <p:cNvSpPr txBox="1"/>
          <p:nvPr/>
        </p:nvSpPr>
        <p:spPr>
          <a:xfrm>
            <a:off x="6858000" y="42976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Piggy Bank Rule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858000" y="4800600"/>
            <a:ext cx="4480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little bit, saved often,</a:t>
            </a:r>
            <a:endParaRPr lang="en-US" sz="1500" dirty="0"/>
          </a:p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grows into a lot!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1, 2 OR 3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64008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 TIME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09728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Riya vs Aman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2194560"/>
            <a:ext cx="57607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 and Aman each get ₹20 pocket money every week.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Aman spends all ₹20 on snacks.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●"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 spends ₹10 and saves ₹10.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7040880" y="2103120"/>
            <a:ext cx="4389120" cy="713232"/>
          </a:xfrm>
          <a:prstGeom prst="roundRect">
            <a:avLst>
              <a:gd name="adj" fmla="val 15385"/>
            </a:avLst>
          </a:prstGeom>
          <a:solidFill>
            <a:srgbClr val="3E4D96"/>
          </a:solidFill>
          <a:ln/>
        </p:spPr>
      </p:sp>
      <p:sp>
        <p:nvSpPr>
          <p:cNvPr id="8" name="Shape 6"/>
          <p:cNvSpPr/>
          <p:nvPr/>
        </p:nvSpPr>
        <p:spPr>
          <a:xfrm>
            <a:off x="7178040" y="2185416"/>
            <a:ext cx="548640" cy="54864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178040" y="218541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7955280" y="2103120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₹25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7040880" y="2971800"/>
            <a:ext cx="4389120" cy="713232"/>
          </a:xfrm>
          <a:prstGeom prst="roundRect">
            <a:avLst>
              <a:gd name="adj" fmla="val 15385"/>
            </a:avLst>
          </a:prstGeom>
          <a:solidFill>
            <a:srgbClr val="3E4D96"/>
          </a:solidFill>
          <a:ln/>
        </p:spPr>
      </p:sp>
      <p:sp>
        <p:nvSpPr>
          <p:cNvPr id="12" name="Shape 10"/>
          <p:cNvSpPr/>
          <p:nvPr/>
        </p:nvSpPr>
        <p:spPr>
          <a:xfrm>
            <a:off x="7178040" y="3054096"/>
            <a:ext cx="548640" cy="54864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178040" y="305409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7955280" y="2971800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₹50</a:t>
            </a:r>
            <a:endParaRPr lang="en-US" sz="2400" dirty="0"/>
          </a:p>
        </p:txBody>
      </p:sp>
      <p:sp>
        <p:nvSpPr>
          <p:cNvPr id="15" name="Shape 13"/>
          <p:cNvSpPr/>
          <p:nvPr/>
        </p:nvSpPr>
        <p:spPr>
          <a:xfrm>
            <a:off x="7040880" y="3840480"/>
            <a:ext cx="4389120" cy="713232"/>
          </a:xfrm>
          <a:prstGeom prst="roundRect">
            <a:avLst>
              <a:gd name="adj" fmla="val 15385"/>
            </a:avLst>
          </a:prstGeom>
          <a:solidFill>
            <a:srgbClr val="3E4D96"/>
          </a:solidFill>
          <a:ln/>
        </p:spPr>
      </p:sp>
      <p:sp>
        <p:nvSpPr>
          <p:cNvPr id="16" name="Shape 14"/>
          <p:cNvSpPr/>
          <p:nvPr/>
        </p:nvSpPr>
        <p:spPr>
          <a:xfrm>
            <a:off x="7178040" y="3922776"/>
            <a:ext cx="548640" cy="54864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178040" y="39227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7955280" y="3840480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₹100</a:t>
            </a:r>
            <a:endParaRPr lang="en-US" sz="2400" dirty="0"/>
          </a:p>
        </p:txBody>
      </p:sp>
      <p:sp>
        <p:nvSpPr>
          <p:cNvPr id="19" name="Text 17"/>
          <p:cNvSpPr txBox="1"/>
          <p:nvPr/>
        </p:nvSpPr>
        <p:spPr>
          <a:xfrm>
            <a:off x="731520" y="4937760"/>
            <a:ext cx="10698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9E79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After 5 weeks, how much has Riya saved?</a:t>
            </a:r>
            <a:endParaRPr lang="en-US" sz="260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566928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1, 2 or 3 fingers!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REVEAL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Riya's Savings Grow!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2F3C7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YOU RIGHT?</a:t>
            </a:r>
            <a:endParaRPr lang="en-US" sz="12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828800"/>
          <a:ext cx="7132320" cy="43891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8138160" y="19202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₹50</a:t>
            </a:r>
            <a:endParaRPr lang="en-US" sz="5400" dirty="0"/>
          </a:p>
        </p:txBody>
      </p:sp>
      <p:sp>
        <p:nvSpPr>
          <p:cNvPr id="9" name="Text 6"/>
          <p:cNvSpPr txBox="1"/>
          <p:nvPr/>
        </p:nvSpPr>
        <p:spPr>
          <a:xfrm>
            <a:off x="8138160" y="283464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 has saved in 5 weeks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138160" y="338328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₹0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8138160" y="42976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Aman has saved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8138160" y="493776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Riya can now buy a storybook 📚 - and still enjoy her weekly treats!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Small Steps Add Up!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 TOGETHER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 ₹10 every week... let's count it together, out loud!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005840" y="2286000"/>
            <a:ext cx="1417320" cy="14173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005840" y="22860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1005840" y="37490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00400" y="2286000"/>
            <a:ext cx="1417320" cy="141732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200400" y="22860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3000" dirty="0"/>
          </a:p>
        </p:txBody>
      </p:sp>
      <p:sp>
        <p:nvSpPr>
          <p:cNvPr id="13" name="Text 11"/>
          <p:cNvSpPr txBox="1"/>
          <p:nvPr/>
        </p:nvSpPr>
        <p:spPr>
          <a:xfrm>
            <a:off x="3200400" y="37490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2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394960" y="2286000"/>
            <a:ext cx="1417320" cy="14173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394960" y="22860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3000" dirty="0"/>
          </a:p>
        </p:txBody>
      </p:sp>
      <p:sp>
        <p:nvSpPr>
          <p:cNvPr id="16" name="Text 14"/>
          <p:cNvSpPr txBox="1"/>
          <p:nvPr/>
        </p:nvSpPr>
        <p:spPr>
          <a:xfrm>
            <a:off x="5394960" y="37490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7589520" y="2286000"/>
            <a:ext cx="1417320" cy="141732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589520" y="22860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3000" dirty="0"/>
          </a:p>
        </p:txBody>
      </p:sp>
      <p:sp>
        <p:nvSpPr>
          <p:cNvPr id="19" name="Text 17"/>
          <p:cNvSpPr txBox="1"/>
          <p:nvPr/>
        </p:nvSpPr>
        <p:spPr>
          <a:xfrm>
            <a:off x="7589520" y="37490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4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784080" y="2286000"/>
            <a:ext cx="1417320" cy="14173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784080" y="22860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3000" dirty="0"/>
          </a:p>
        </p:txBody>
      </p:sp>
      <p:sp>
        <p:nvSpPr>
          <p:cNvPr id="22" name="Text 20"/>
          <p:cNvSpPr txBox="1"/>
          <p:nvPr/>
        </p:nvSpPr>
        <p:spPr>
          <a:xfrm>
            <a:off x="9784080" y="37490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1005840" y="4114800"/>
            <a:ext cx="1417320" cy="141732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1005840" y="41148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</a:t>
            </a:r>
            <a:endParaRPr lang="en-US" sz="3000" dirty="0"/>
          </a:p>
        </p:txBody>
      </p:sp>
      <p:sp>
        <p:nvSpPr>
          <p:cNvPr id="25" name="Text 23"/>
          <p:cNvSpPr txBox="1"/>
          <p:nvPr/>
        </p:nvSpPr>
        <p:spPr>
          <a:xfrm>
            <a:off x="1005840" y="55778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200400" y="4114800"/>
            <a:ext cx="1417320" cy="14173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3200400" y="41148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</a:t>
            </a:r>
            <a:endParaRPr lang="en-US" sz="3000" dirty="0"/>
          </a:p>
        </p:txBody>
      </p:sp>
      <p:sp>
        <p:nvSpPr>
          <p:cNvPr id="28" name="Text 26"/>
          <p:cNvSpPr txBox="1"/>
          <p:nvPr/>
        </p:nvSpPr>
        <p:spPr>
          <a:xfrm>
            <a:off x="3200400" y="55778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7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5394960" y="4114800"/>
            <a:ext cx="1417320" cy="141732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5394960" y="41148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</a:t>
            </a:r>
            <a:endParaRPr lang="en-US" sz="3000" dirty="0"/>
          </a:p>
        </p:txBody>
      </p:sp>
      <p:sp>
        <p:nvSpPr>
          <p:cNvPr id="31" name="Text 29"/>
          <p:cNvSpPr txBox="1"/>
          <p:nvPr/>
        </p:nvSpPr>
        <p:spPr>
          <a:xfrm>
            <a:off x="5394960" y="55778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7589520" y="4114800"/>
            <a:ext cx="1417320" cy="14173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7589520" y="41148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</a:t>
            </a:r>
            <a:endParaRPr lang="en-US" sz="3000" dirty="0"/>
          </a:p>
        </p:txBody>
      </p:sp>
      <p:sp>
        <p:nvSpPr>
          <p:cNvPr id="34" name="Text 32"/>
          <p:cNvSpPr txBox="1"/>
          <p:nvPr/>
        </p:nvSpPr>
        <p:spPr>
          <a:xfrm>
            <a:off x="7589520" y="55778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9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9784080" y="4114800"/>
            <a:ext cx="1417320" cy="141732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784080" y="4114800"/>
            <a:ext cx="14173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3000" dirty="0"/>
          </a:p>
        </p:txBody>
      </p:sp>
      <p:sp>
        <p:nvSpPr>
          <p:cNvPr id="37" name="Text 35"/>
          <p:cNvSpPr txBox="1"/>
          <p:nvPr/>
        </p:nvSpPr>
        <p:spPr>
          <a:xfrm>
            <a:off x="9784080" y="5577840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10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598932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₹100 in just 10 weeks!</a:t>
            </a:r>
            <a:endParaRPr lang="en-US" sz="2000" dirty="0"/>
          </a:p>
        </p:txBody>
      </p:sp>
      <p:sp>
        <p:nvSpPr>
          <p:cNvPr id="39" name="Text 37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3-Jar Rule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8288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time you get pocket money, split it into three jars: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22960" y="2468880"/>
            <a:ext cx="3291840" cy="3291840"/>
          </a:xfrm>
          <a:prstGeom prst="roundRect">
            <a:avLst>
              <a:gd name="adj" fmla="val 4444"/>
            </a:avLst>
          </a:prstGeom>
          <a:solidFill>
            <a:srgbClr val="F7F7F7"/>
          </a:solidFill>
          <a:ln/>
        </p:spPr>
      </p:sp>
      <p:sp>
        <p:nvSpPr>
          <p:cNvPr id="7" name="Shape 5"/>
          <p:cNvSpPr/>
          <p:nvPr/>
        </p:nvSpPr>
        <p:spPr>
          <a:xfrm>
            <a:off x="1874520" y="2697480"/>
            <a:ext cx="1188720" cy="118872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874520" y="26974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3977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SAVE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44805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for later - a goal, a gift, an emergency.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480560" y="2468880"/>
            <a:ext cx="3291840" cy="3291840"/>
          </a:xfrm>
          <a:prstGeom prst="roundRect">
            <a:avLst>
              <a:gd name="adj" fmla="val 4444"/>
            </a:avLst>
          </a:prstGeom>
          <a:solidFill>
            <a:srgbClr val="F7F7F7"/>
          </a:solidFill>
          <a:ln/>
        </p:spPr>
      </p:sp>
      <p:sp>
        <p:nvSpPr>
          <p:cNvPr id="12" name="Shape 10"/>
          <p:cNvSpPr/>
          <p:nvPr/>
        </p:nvSpPr>
        <p:spPr>
          <a:xfrm>
            <a:off x="5532120" y="2697480"/>
            <a:ext cx="1188720" cy="1188720"/>
          </a:xfrm>
          <a:prstGeom prst="ellipse">
            <a:avLst/>
          </a:prstGeom>
          <a:solidFill>
            <a:srgbClr val="F96167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5532120" y="26974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4000" dirty="0"/>
          </a:p>
        </p:txBody>
      </p:sp>
      <p:sp>
        <p:nvSpPr>
          <p:cNvPr id="14" name="Text 12"/>
          <p:cNvSpPr txBox="1"/>
          <p:nvPr/>
        </p:nvSpPr>
        <p:spPr>
          <a:xfrm>
            <a:off x="4480560" y="3977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SPEND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4709160" y="44805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it now for something you need or a small want.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138160" y="2468880"/>
            <a:ext cx="3291840" cy="3291840"/>
          </a:xfrm>
          <a:prstGeom prst="roundRect">
            <a:avLst>
              <a:gd name="adj" fmla="val 4444"/>
            </a:avLst>
          </a:prstGeom>
          <a:solidFill>
            <a:srgbClr val="F7F7F7"/>
          </a:solidFill>
          <a:ln/>
        </p:spPr>
      </p:sp>
      <p:sp>
        <p:nvSpPr>
          <p:cNvPr id="17" name="Shape 15"/>
          <p:cNvSpPr/>
          <p:nvPr/>
        </p:nvSpPr>
        <p:spPr>
          <a:xfrm>
            <a:off x="9189720" y="2697480"/>
            <a:ext cx="1188720" cy="1188720"/>
          </a:xfrm>
          <a:prstGeom prst="ellipse">
            <a:avLst/>
          </a:prstGeom>
          <a:solidFill>
            <a:srgbClr val="F9E795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9189720" y="269748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8138160" y="397764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B2B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8366760" y="4480560"/>
            <a:ext cx="2834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a little to help someone else, or donate.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Jar?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1, 2 OR 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1 of 4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are dreaming of a ₹2000 bicycle.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1, 2 or 3 fingers!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926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2926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= SAVE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212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212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= SPEND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498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C9A80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7498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= SHARE</a:t>
            </a:r>
            <a:endParaRPr lang="en-US" sz="13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Jar?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1, 2 OR 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2 of 4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need a new pencil for school tomorrow.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1, 2 or 3 fingers!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926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2926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= SAVE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212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212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= SPEND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498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C9A80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7498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= SHARE</a:t>
            </a:r>
            <a:endParaRPr lang="en-US" sz="13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Jar?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1, 2 OR 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3 of 4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classmate forgot their lunch money.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1, 2 or 3 fingers!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926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2926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= SAVE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212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212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= SPEND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498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C9A80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7498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= SHARE</a:t>
            </a:r>
            <a:endParaRPr lang="en-US" sz="13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Jar?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FINGERS: 1, 2 OR 3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0058400" y="1097280"/>
            <a:ext cx="1554480" cy="384048"/>
          </a:xfrm>
          <a:prstGeom prst="roundRect">
            <a:avLst>
              <a:gd name="adj" fmla="val 50000"/>
            </a:avLst>
          </a:prstGeom>
          <a:solidFill>
            <a:srgbClr val="F9E795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0058400" y="1097280"/>
            <a:ext cx="1554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 4 of 4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1097280" y="1920240"/>
            <a:ext cx="9966960" cy="3383280"/>
          </a:xfrm>
          <a:prstGeom prst="roundRect">
            <a:avLst>
              <a:gd name="adj" fmla="val 4865"/>
            </a:avLst>
          </a:prstGeom>
          <a:solidFill>
            <a:srgbClr val="F2F4FA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645920" y="2103120"/>
            <a:ext cx="88696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Grandma gives you ₹100 for Diwali!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1, 2 or 3 fingers!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  <p:sp>
        <p:nvSpPr>
          <p:cNvPr id="14" name="Shape 11"/>
          <p:cNvSpPr/>
          <p:nvPr/>
        </p:nvSpPr>
        <p:spPr>
          <a:xfrm>
            <a:off x="2926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2926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= SAVE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212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212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= SPEND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7498080" y="1097280"/>
            <a:ext cx="2103120" cy="384048"/>
          </a:xfrm>
          <a:prstGeom prst="roundRect">
            <a:avLst>
              <a:gd name="adj" fmla="val 50000"/>
            </a:avLst>
          </a:prstGeom>
          <a:solidFill>
            <a:srgbClr val="C9A80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7498080" y="109728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= SHARE</a:t>
            </a:r>
            <a:endParaRPr lang="en-US" sz="13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Which Jar? The Answers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2F3C7E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WERE YOU RIGHT?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11064240" cy="960120"/>
          </a:xfrm>
          <a:prstGeom prst="roundRect">
            <a:avLst>
              <a:gd name="adj" fmla="val 11429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731520" y="2057400"/>
            <a:ext cx="594360" cy="5943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31520" y="20574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1947672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dreaming of a ₹2000 bicycle.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377440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Big goals take time - save for it!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29600" y="2148840"/>
            <a:ext cx="3108960" cy="411480"/>
          </a:xfrm>
          <a:prstGeom prst="roundRect">
            <a:avLst>
              <a:gd name="adj" fmla="val 50000"/>
            </a:avLst>
          </a:prstGeom>
          <a:solidFill>
            <a:srgbClr val="2F3C7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0" y="214884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SAVE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2953512"/>
            <a:ext cx="11064240" cy="960120"/>
          </a:xfrm>
          <a:prstGeom prst="roundRect">
            <a:avLst>
              <a:gd name="adj" fmla="val 11429"/>
            </a:avLst>
          </a:prstGeom>
          <a:solidFill>
            <a:srgbClr val="F2F4FA"/>
          </a:solidFill>
          <a:ln/>
        </p:spPr>
      </p:sp>
      <p:sp>
        <p:nvSpPr>
          <p:cNvPr id="15" name="Shape 13"/>
          <p:cNvSpPr/>
          <p:nvPr/>
        </p:nvSpPr>
        <p:spPr>
          <a:xfrm>
            <a:off x="731520" y="3136392"/>
            <a:ext cx="594360" cy="5943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731520" y="313639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1508760" y="3026664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need a new pencil for school tomorrow.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508760" y="3456432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need - spend on it.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229600" y="3227832"/>
            <a:ext cx="3108960" cy="411480"/>
          </a:xfrm>
          <a:prstGeom prst="roundRect">
            <a:avLst>
              <a:gd name="adj" fmla="val 50000"/>
            </a:avLst>
          </a:prstGeom>
          <a:solidFill>
            <a:srgbClr val="F96167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29600" y="322783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SPEND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548640" y="4032504"/>
            <a:ext cx="11064240" cy="960120"/>
          </a:xfrm>
          <a:prstGeom prst="roundRect">
            <a:avLst>
              <a:gd name="adj" fmla="val 11429"/>
            </a:avLst>
          </a:prstGeom>
          <a:solidFill>
            <a:srgbClr val="F2F4FA"/>
          </a:solidFill>
          <a:ln/>
        </p:spPr>
      </p:sp>
      <p:sp>
        <p:nvSpPr>
          <p:cNvPr id="22" name="Shape 20"/>
          <p:cNvSpPr/>
          <p:nvPr/>
        </p:nvSpPr>
        <p:spPr>
          <a:xfrm>
            <a:off x="731520" y="4215384"/>
            <a:ext cx="594360" cy="5943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31520" y="4215384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508760" y="4105656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classmate forgot their lunch money.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508760" y="4535424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a little to help a friend.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8229600" y="4306824"/>
            <a:ext cx="3108960" cy="411480"/>
          </a:xfrm>
          <a:prstGeom prst="roundRect">
            <a:avLst>
              <a:gd name="adj" fmla="val 50000"/>
            </a:avLst>
          </a:prstGeom>
          <a:solidFill>
            <a:srgbClr val="C9A800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8229600" y="4306824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SHARE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548640" y="5111496"/>
            <a:ext cx="11064240" cy="960120"/>
          </a:xfrm>
          <a:prstGeom prst="roundRect">
            <a:avLst>
              <a:gd name="adj" fmla="val 11429"/>
            </a:avLst>
          </a:prstGeom>
          <a:solidFill>
            <a:srgbClr val="F2F4FA"/>
          </a:solidFill>
          <a:ln/>
        </p:spPr>
      </p:sp>
      <p:sp>
        <p:nvSpPr>
          <p:cNvPr id="29" name="Shape 27"/>
          <p:cNvSpPr/>
          <p:nvPr/>
        </p:nvSpPr>
        <p:spPr>
          <a:xfrm>
            <a:off x="731520" y="5294376"/>
            <a:ext cx="594360" cy="5943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1520" y="5294376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2000" dirty="0"/>
          </a:p>
        </p:txBody>
      </p:sp>
      <p:sp>
        <p:nvSpPr>
          <p:cNvPr id="31" name="Text 29"/>
          <p:cNvSpPr txBox="1"/>
          <p:nvPr/>
        </p:nvSpPr>
        <p:spPr>
          <a:xfrm>
            <a:off x="1508760" y="5184648"/>
            <a:ext cx="5852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Grandma gives you ₹100 for Diwali!</a:t>
            </a:r>
            <a:endParaRPr lang="en-US" sz="1500" dirty="0"/>
          </a:p>
        </p:txBody>
      </p:sp>
      <p:sp>
        <p:nvSpPr>
          <p:cNvPr id="32" name="Text 30"/>
          <p:cNvSpPr txBox="1"/>
          <p:nvPr/>
        </p:nvSpPr>
        <p:spPr>
          <a:xfrm>
            <a:off x="1508760" y="5614416"/>
            <a:ext cx="5852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it across your three jars!</a:t>
            </a:r>
            <a:endParaRPr lang="en-US" sz="1300" dirty="0"/>
          </a:p>
        </p:txBody>
      </p:sp>
      <p:sp>
        <p:nvSpPr>
          <p:cNvPr id="33" name="Shape 31"/>
          <p:cNvSpPr/>
          <p:nvPr/>
        </p:nvSpPr>
        <p:spPr>
          <a:xfrm>
            <a:off x="8229600" y="5385816"/>
            <a:ext cx="3108960" cy="411480"/>
          </a:xfrm>
          <a:prstGeom prst="roundRect">
            <a:avLst>
              <a:gd name="adj" fmla="val 50000"/>
            </a:avLst>
          </a:prstGeom>
          <a:solidFill>
            <a:srgbClr val="6B6B6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8229600" y="5385816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1+2+3  ALL THREE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9E79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2F3C7E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PENCILS READY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73152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 TIME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280160"/>
            <a:ext cx="10698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 It Out!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10241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each get a worksheet with 10 items.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the NEED or WANT box for each one.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write ONE thing you'll start saving for.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●"/>
            </a:pPr>
            <a:r>
              <a:rPr lang="en-US" sz="20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minutes - go!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8A6D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237744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457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&amp; TALK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96012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 Saving Goal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6167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PARTNER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3520440" cy="2651760"/>
          </a:xfrm>
          <a:prstGeom prst="roundRect">
            <a:avLst>
              <a:gd name="adj" fmla="val 4828"/>
            </a:avLst>
          </a:prstGeom>
          <a:solidFill>
            <a:srgbClr val="F2F4FA"/>
          </a:solidFill>
          <a:ln/>
        </p:spPr>
      </p:sp>
      <p:sp>
        <p:nvSpPr>
          <p:cNvPr id="8" name="Shape 6"/>
          <p:cNvSpPr/>
          <p:nvPr/>
        </p:nvSpPr>
        <p:spPr>
          <a:xfrm>
            <a:off x="822960" y="237744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822960" y="34290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I want to save for?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4343400" y="2103120"/>
            <a:ext cx="3520440" cy="2651760"/>
          </a:xfrm>
          <a:prstGeom prst="roundRect">
            <a:avLst>
              <a:gd name="adj" fmla="val 4828"/>
            </a:avLst>
          </a:prstGeom>
          <a:solidFill>
            <a:srgbClr val="F2F4FA"/>
          </a:solidFill>
          <a:ln/>
        </p:spPr>
      </p:sp>
      <p:sp>
        <p:nvSpPr>
          <p:cNvPr id="12" name="Shape 10"/>
          <p:cNvSpPr/>
          <p:nvPr/>
        </p:nvSpPr>
        <p:spPr>
          <a:xfrm>
            <a:off x="4617720" y="237744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61772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600" dirty="0"/>
          </a:p>
        </p:txBody>
      </p:sp>
      <p:sp>
        <p:nvSpPr>
          <p:cNvPr id="14" name="Text 12"/>
          <p:cNvSpPr txBox="1"/>
          <p:nvPr/>
        </p:nvSpPr>
        <p:spPr>
          <a:xfrm>
            <a:off x="4617720" y="34290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does it cost?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138160" y="2103120"/>
            <a:ext cx="3520440" cy="2651760"/>
          </a:xfrm>
          <a:prstGeom prst="roundRect">
            <a:avLst>
              <a:gd name="adj" fmla="val 4828"/>
            </a:avLst>
          </a:prstGeom>
          <a:solidFill>
            <a:srgbClr val="F2F4F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12480" y="2377440"/>
            <a:ext cx="822960" cy="822960"/>
          </a:xfrm>
          <a:prstGeom prst="ellipse">
            <a:avLst/>
          </a:prstGeom>
          <a:solidFill>
            <a:srgbClr val="2F3C7E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412480" y="237744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18" name="Text 16"/>
          <p:cNvSpPr txBox="1"/>
          <p:nvPr/>
        </p:nvSpPr>
        <p:spPr>
          <a:xfrm>
            <a:off x="8412480" y="3429000"/>
            <a:ext cx="3017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can I save each week?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512064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your partner. Then write your goal at the bottom of your worksheet!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2F3C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55280" y="457200"/>
            <a:ext cx="3657600" cy="411480"/>
          </a:xfrm>
          <a:prstGeom prst="roundRect">
            <a:avLst>
              <a:gd name="adj" fmla="val 48889"/>
            </a:avLst>
          </a:prstGeom>
          <a:solidFill>
            <a:srgbClr val="F9E795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955280" y="45720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100" kern="0" dirty="0">
                <a:solidFill>
                  <a:srgbClr val="2F3C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IT TOGETHER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9144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9E79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SMART MONEY PLEDGE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1069848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 will think NEED or WANT before I buy.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will save a little bit of my pocket money</a:t>
            </a:r>
            <a:endParaRPr lang="en-US" sz="2700" dirty="0"/>
          </a:p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single time I get some!”</a:t>
            </a:r>
            <a:endParaRPr lang="en-US" sz="2700" dirty="0"/>
          </a:p>
        </p:txBody>
      </p:sp>
      <p:sp>
        <p:nvSpPr>
          <p:cNvPr id="6" name="Text 4"/>
          <p:cNvSpPr txBox="1"/>
          <p:nvPr/>
        </p:nvSpPr>
        <p:spPr>
          <a:xfrm>
            <a:off x="731520" y="48463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Everyone stand up - hand on heart - say it together!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457200" y="6519672"/>
            <a:ext cx="11247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AAAA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 |  +91-9849116869  |  praveen.potnuru@gpwealth.in</a:t>
            </a:r>
            <a:endParaRPr lang="en-US" sz="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3657600" cy="3657600"/>
          </a:xfrm>
          <a:prstGeom prst="ellipse">
            <a:avLst/>
          </a:prstGeom>
          <a:solidFill>
            <a:srgbClr val="F9E795">
              <a:alpha val="80000"/>
            </a:srgbClr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731520" y="2377440"/>
            <a:ext cx="10698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F3C7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You!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56616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 Let's talk money!</a:t>
            </a:r>
            <a:endParaRPr lang="en-US" sz="1800" dirty="0"/>
          </a:p>
        </p:txBody>
      </p:sp>
      <p:pic>
        <p:nvPicPr>
          <p:cNvPr id="5" name="Image 0" descr="assets/gpwealth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5989320"/>
            <a:ext cx="1691640" cy="4426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606040" y="603504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Venkata Jaya Praveen Potnuru  |  Founder &amp; Director, GP Wealth (Gro Prime Wealth Pvt Ltd)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06040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QPFP (Qualified Personal Finance Professional)  |  +91-9849116869  |  praveen.potnuru@gpwealth.in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Needs, Wants &amp; Saving - Grade 3 (Interactive)</dc:title>
  <dc:subject>PptxGenJS Presentation</dc:subject>
  <dc:creator>GP Wealth</dc:creator>
  <cp:lastModifiedBy>GP Wealth</cp:lastModifiedBy>
  <cp:revision>1</cp:revision>
  <dcterms:created xsi:type="dcterms:W3CDTF">2026-10-07T14:43:16Z</dcterms:created>
  <dcterms:modified xsi:type="dcterms:W3CDTF">2026-10-07T14:43:16Z</dcterms:modified>
</cp:coreProperties>
</file>