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SESSION PLAN (about 45-50 minutes): Warm-up 5 | This or That choices 8 | Barter and story of money 10 | Digital money True/False + Scam Detective 12 | Crack the Code 8 | Budget Rs 500 5 | Recap and pledge 3.
IF SHORT ON TIME skip: 'Strange Money Around the World', the Scam Detective set (3 slides), and the 'Your Turn' secret-message slide.
Most slides carry a small tag top-right telling the kids how to answer: raise hand, fingers, thumbs, talk to partner.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yourself in one line: 'I help families look after their money.' About 30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minutes. Read each line, pause, let hands go up. Count roughly ('Wow, almost everyone!').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 seconds partner talk, then take 3 ideas ('swap my skateboard', 'work for the shopkeeper'). Say: 'You just invented BARTER. We'll come back to this.' Today we trace money from barter all the way to secret codes.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say it out loud twice. Keep the definition simple: 'the best thing you give up when you choose'. The next four slides are quick This-or-That choices - after each, ask what was given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hands for A and B. Ask one from each side to say what they gave up. Point out: both are good choices, but you can't have both with ₹200 (80 + 150 = 230).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maths together: 150 x 4 = 600. Opportunity cost of spending now = the big game later. Patience has a reward.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wrong answer! A treat now and then is fine. The point: notice that you are CHOOSING. Ask: 'What if you did it every day?'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need vs want: your old pencil box still works. Choosing the trip money is the stronger choice if it is a goal you care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Recap in one minute. Ask for hands. These 3 questions are a tool kids can use at any shop.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 seconds of talk, then take 3 ideas. Likely answers: find someone who has wheat and wants hens, then swap. Key idea: barter needs a perfect match of wants - it is slow and hard. People needed something EVERYONE would accept. That is how money began.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fun slide (skip if short on time). Hands-up gag: a giant stone is too heavy to carry - that is exactly why people kept inventing better money. Facts: cowrie shells were widely used as currency in India and Africa; Yap's rai stones are real and can be very large.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5 steps quickly, asking kids to call out each name. Then set up the match-the-problem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2 - paper notes (a light 'promise of value'). Do not reveal yet - answers slide comes after question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2 - the RBI. (The 1-rupee coin and note are issued by the Government of India; RBI issues the other notes.) Keep it simple: trust comes from a central authority. Do not reveal yet - answers slide comes after question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3 - a coin is physical. UPI and debit cards move numbers between bank records. Do not reveal yet - answers slide comes after question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Q1 = 2, Q2 = 2, Q3 = 3. Ask one child per question to explain.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a quick poll for each (UPI will probably be everyone). Key idea: no cash changes hands - numbers move between bank records. That is why SAFETY matters, and why we need secret codes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 Answers: 1 False, 2 True, 3 True, 4 True, 5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 Answers: 1 False, 2 True, 3 True, 4 True, 5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 Answers: 1 False, 2 True, 3 True, 4 True, 5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 Answers: 1 False, 2 True, 3 True, 4 True, 5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 Answers: 1 False, 2 True, 3 True, 4 True, 5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each one. Emphasise: NEVER share PIN or OTP, and be careful of crypto - it is risky and not for kids.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thumbs, then ask two kids with opposite thumbs to explain. Case 1 = SCAM (banks never ask for OTP). Case 2 = SAFE (checking the shop name before paying is a good habit). Case 3 = SCAM (free prizes plus card details). Answers slide follows after case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thumbs, then ask two kids with opposite thumbs to explain. Case 1 = SCAM (banks never ask for OTP). Case 2 = SAFE (checking the shop name before paying is a good habit). Case 3 = SCAM (free prizes plus card details). Answers slide follows after case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thumbs, then ask two kids with opposite thumbs to explain. Case 1 = SCAM (banks never ask for OTP). Case 2 = SAFE (checking the shop name before paying is a good habit). Case 3 = SCAM (free prizes plus card details). Answers slide follows after case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Golden rules: never share PIN/OTP, never click strange links, check the name before you pay, tell a trusted adult when unsure.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Awareness only, not advice. Keep it factual: what it is, that it is risky, that kids should not buy it. Do not discuss prices or 'getting rich'.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say 'cryptography = secret writing'. Mention: a +3 shift is easy for a thief to crack in minutes, which is why real security uses giant maths puzzles instead. Now it is their turn to be code-breakers.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 out the activity sheet. Walk through ONE letter together (V becomes S). Then the next 5 slides are code words to crack, one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about 30 seconds. Let the first hand-raiser say the answer only after others have had a go. (Answer: SAVE.) Hint if stuck: use the decoder key letter by letter.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about 30 seconds. Let the first hand-raiser say the answer only after others have had a go. (Answer: NEED.) Hint if stuck: use the decoder key letter by letter.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about 30 seconds. Let the first hand-raiser say the answer only after others have had a go. (Answer: WANT.) Hint if stuck: use the decoder key letter by letter.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about 30 seconds. Let the first hand-raiser say the answer only after others have had a go. (Answer: SHARE.) Hint if stuck: use the decoder key letter by letter.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big one - give 3 minutes. The message is on their worksheet too. Answer: SAVE FIRST, SPEND WISELY. Let the winning table read it aloud, and the class repeats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each answer. Celebrate the winning table. Then say: 'SAVE FIRST, SPEND WISELY - that is the secret of smart money.'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Optional if short on time. The idea: the SHIFT NUMBER is the 'key' - without it, a message is hard to read. That is exactly the idea behind real digital security: a secret key. Keep it playful.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minutes. Walk around. Ask 3 kids to share their biggest bucket and why. Quick poll: 'Hands up if your SAVE bucket was the biggest.' Ask: what did you give up (opportunity cost)? Tie back to the 3 choice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each line, kids repeat. Finish with: 'SAVE FIRST, SPEND WISELY!' (the secret message), cheered by everyone.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2-3 questions. Remind kids to take the activity sheet home and show their parents; answers will be on the WhatsApp channel.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463040"/>
            <a:ext cx="4572000" cy="4572000"/>
          </a:xfrm>
          <a:prstGeom prst="ellipse">
            <a:avLst/>
          </a:prstGeom>
          <a:solidFill>
            <a:srgbClr val="3F7F8F">
              <a:alpha val="7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4937760"/>
            <a:ext cx="3108960" cy="3108960"/>
          </a:xfrm>
          <a:prstGeom prst="ellipse">
            <a:avLst/>
          </a:prstGeom>
          <a:solidFill>
            <a:srgbClr val="FFD166">
              <a:alpha val="6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5  |  MONEY MATTERS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916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Choices to Cryptography</a:t>
            </a:r>
            <a:endParaRPr lang="en-US" sz="3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69748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Story of Smart Money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6576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hands-on session: make choices, crack codes, spot scams, and budget like a pro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31520" y="576072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pic>
        <p:nvPicPr>
          <p:cNvPr id="9" name="Image 0" descr="assets/gpwealth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5879592"/>
            <a:ext cx="2157984" cy="564738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91840" y="6016752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C97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(Gro Prime Wealth Pvt Ltd)</a:t>
            </a:r>
            <a:endParaRPr lang="en-US" sz="950" dirty="0"/>
          </a:p>
        </p:txBody>
      </p:sp>
      <p:sp>
        <p:nvSpPr>
          <p:cNvPr id="11" name="Text 8"/>
          <p:cNvSpPr txBox="1"/>
          <p:nvPr/>
        </p:nvSpPr>
        <p:spPr>
          <a:xfrm>
            <a:off x="3291840" y="6291072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8C97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QPFP (Qualified Personal Finance Professional)  |  +91-9849116869  |  praveen.potnuru@gpwealth.in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2834640" cy="2834640"/>
          </a:xfrm>
          <a:prstGeom prst="roundRect">
            <a:avLst>
              <a:gd name="adj" fmla="val 4516"/>
            </a:avLst>
          </a:prstGeom>
          <a:solidFill>
            <a:srgbClr val="F6F6F6"/>
          </a:solidFill>
          <a:ln/>
        </p:spPr>
      </p:sp>
      <p:pic>
        <p:nvPicPr>
          <p:cNvPr id="3" name="Image 0" descr="assets/gpwealth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737360"/>
            <a:ext cx="2377440" cy="62216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114800" y="13716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224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Venkata Jaya Praveen Potnuru (Praveen)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4114800" y="2057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Director, GP Wealth (Gro Prime Wealth Pvt Ltd)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4114800" y="2514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QPFP (Qualified Personal Finance Professional)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114800" y="3200400"/>
            <a:ext cx="5669280" cy="1051560"/>
          </a:xfrm>
          <a:prstGeom prst="roundRect">
            <a:avLst>
              <a:gd name="adj" fmla="val 8696"/>
            </a:avLst>
          </a:prstGeom>
          <a:solidFill>
            <a:srgbClr val="F6F6F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343400" y="333756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☎  +91-9849116869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343400" y="37490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✉  praveen.potnuru@gpwealth.in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WARM-UP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 Up If...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YOUR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3566160" cy="2834640"/>
          </a:xfrm>
          <a:prstGeom prst="roundRect">
            <a:avLst>
              <a:gd name="adj" fmla="val 4516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822960" y="237744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429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seen someone pay using a QR code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343400" y="2103120"/>
            <a:ext cx="3566160" cy="2834640"/>
          </a:xfrm>
          <a:prstGeom prst="roundRect">
            <a:avLst>
              <a:gd name="adj" fmla="val 4516"/>
            </a:avLst>
          </a:prstGeom>
          <a:solidFill>
            <a:srgbClr val="F2F4FA"/>
          </a:solidFill>
          <a:ln/>
        </p:spPr>
      </p:sp>
      <p:sp>
        <p:nvSpPr>
          <p:cNvPr id="12" name="Shape 10"/>
          <p:cNvSpPr/>
          <p:nvPr/>
        </p:nvSpPr>
        <p:spPr>
          <a:xfrm>
            <a:off x="4617720" y="237744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61772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3429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ever saved money for something special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138160" y="2103120"/>
            <a:ext cx="3566160" cy="2834640"/>
          </a:xfrm>
          <a:prstGeom prst="roundRect">
            <a:avLst>
              <a:gd name="adj" fmla="val 4516"/>
            </a:avLst>
          </a:prstGeom>
          <a:solidFill>
            <a:srgbClr val="F2F4F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12480" y="237744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41248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3429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ever wanted something and had to choose between two things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035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around - almost every hand is up. Money choices are part of everyone's day!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&amp; TALK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097280" y="1463040"/>
            <a:ext cx="9966960" cy="3931920"/>
          </a:xfrm>
          <a:prstGeom prst="roundRect">
            <a:avLst>
              <a:gd name="adj" fmla="val 4186"/>
            </a:avLst>
          </a:prstGeom>
          <a:solidFill>
            <a:srgbClr val="1E276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554480" y="1828800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 ABOUT IT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237744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Imagine a world with NO money.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would you get a new bicycle?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4572000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 your idea - 30 seconds!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1: CHOICES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Rupee Is a Choice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TOGETHER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8288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you choose one thing, you give up another. What you give up is called the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011680" y="2560320"/>
            <a:ext cx="8138160" cy="1463040"/>
          </a:xfrm>
          <a:prstGeom prst="roundRect">
            <a:avLst>
              <a:gd name="adj" fmla="val 12500"/>
            </a:avLst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011680" y="2560320"/>
            <a:ext cx="8138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D1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OPPORTUNITY COST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389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you have ₹100. If you spend it on a game, the opportunity cost is everything else you COULD have done with that ₹100.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3949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Everybody say it: OPPORTUNITY COST!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OR THAT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You Choose?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A HAND OR B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1 of 4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₹200 this week.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51560" y="25603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5156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📚</a:t>
            </a:r>
            <a:endParaRPr lang="en-US" sz="72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Comic Book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₹80 - fun to read now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3F7F8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20840" y="2560320"/>
            <a:ext cx="640080" cy="640080"/>
          </a:xfrm>
          <a:prstGeom prst="ellipse">
            <a:avLst/>
          </a:prstGeom>
          <a:solidFill>
            <a:srgbClr val="3F7F8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2084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758952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🎬</a:t>
            </a:r>
            <a:endParaRPr lang="en-US" sz="7200" dirty="0"/>
          </a:p>
        </p:txBody>
      </p:sp>
      <p:sp>
        <p:nvSpPr>
          <p:cNvPr id="20" name="Text 18"/>
          <p:cNvSpPr txBox="1"/>
          <p:nvPr/>
        </p:nvSpPr>
        <p:spPr>
          <a:xfrm>
            <a:off x="676656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F7F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Movie with Friends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₹150 - a happy memory, gone after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577840" y="3520440"/>
            <a:ext cx="1005840" cy="548640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577840" y="352044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one, then tell us: what did you GIVE UP?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OR THAT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You Choose?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A HAND OR B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2 of 4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video game costs ₹600. You get ₹150 a month.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51560" y="25603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5156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🎮</a:t>
            </a:r>
            <a:endParaRPr lang="en-US" sz="72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Buy Something Small Now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Spend ₹150 on a cheap app or game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3F7F8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20840" y="2560320"/>
            <a:ext cx="640080" cy="640080"/>
          </a:xfrm>
          <a:prstGeom prst="ellipse">
            <a:avLst/>
          </a:prstGeom>
          <a:solidFill>
            <a:srgbClr val="3F7F8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2084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758952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💰</a:t>
            </a:r>
            <a:endParaRPr lang="en-US" sz="7200" dirty="0"/>
          </a:p>
        </p:txBody>
      </p:sp>
      <p:sp>
        <p:nvSpPr>
          <p:cNvPr id="20" name="Text 18"/>
          <p:cNvSpPr txBox="1"/>
          <p:nvPr/>
        </p:nvSpPr>
        <p:spPr>
          <a:xfrm>
            <a:off x="676656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F7F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Save for 4 Months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₹150 a month = ₹600 for the big game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577840" y="3520440"/>
            <a:ext cx="1005840" cy="548640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577840" y="352044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one, then tell us: what did you GIVE UP?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OR THAT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You Choose?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A HAND OR B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3 of 4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friends are going for ice cream. It costs ₹60.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51560" y="25603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5156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🍦</a:t>
            </a:r>
            <a:endParaRPr lang="en-US" sz="72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Join Them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 with friends today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3F7F8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20840" y="2560320"/>
            <a:ext cx="640080" cy="640080"/>
          </a:xfrm>
          <a:prstGeom prst="ellipse">
            <a:avLst/>
          </a:prstGeom>
          <a:solidFill>
            <a:srgbClr val="3F7F8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2084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758952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🏦</a:t>
            </a:r>
            <a:endParaRPr lang="en-US" sz="7200" dirty="0"/>
          </a:p>
        </p:txBody>
      </p:sp>
      <p:sp>
        <p:nvSpPr>
          <p:cNvPr id="20" name="Text 18"/>
          <p:cNvSpPr txBox="1"/>
          <p:nvPr/>
        </p:nvSpPr>
        <p:spPr>
          <a:xfrm>
            <a:off x="676656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F7F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Put ₹60 in Savings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 closer to your goal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577840" y="3520440"/>
            <a:ext cx="1005840" cy="548640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577840" y="352044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one, then tell us: what did you GIVE UP?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OR THAT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You Choose?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A HAND OR B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4 of 4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₹100 and a school trip is coming.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2296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51560" y="2560320"/>
            <a:ext cx="640080" cy="64008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05156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✏️</a:t>
            </a:r>
            <a:endParaRPr lang="en-US" sz="7200" dirty="0"/>
          </a:p>
        </p:txBody>
      </p:sp>
      <p:sp>
        <p:nvSpPr>
          <p:cNvPr id="14" name="Text 12"/>
          <p:cNvSpPr txBox="1"/>
          <p:nvPr/>
        </p:nvSpPr>
        <p:spPr>
          <a:xfrm>
            <a:off x="109728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New Pencil Box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₹100 - looks cool, but your old one works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92240" y="2331720"/>
            <a:ext cx="4846320" cy="3154680"/>
          </a:xfrm>
          <a:prstGeom prst="roundRect">
            <a:avLst>
              <a:gd name="adj" fmla="val 5217"/>
            </a:avLst>
          </a:prstGeom>
          <a:solidFill>
            <a:srgbClr val="F2F4FA"/>
          </a:solidFill>
          <a:ln w="25400">
            <a:solidFill>
              <a:srgbClr val="3F7F8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20840" y="2560320"/>
            <a:ext cx="640080" cy="640080"/>
          </a:xfrm>
          <a:prstGeom prst="ellipse">
            <a:avLst/>
          </a:prstGeom>
          <a:solidFill>
            <a:srgbClr val="3F7F8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20840" y="2560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7589520" y="2468880"/>
            <a:ext cx="3566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000000"/>
                </a:solidFill>
              </a:rPr>
              <a:t>🎒</a:t>
            </a:r>
            <a:endParaRPr lang="en-US" sz="7200" dirty="0"/>
          </a:p>
        </p:txBody>
      </p:sp>
      <p:sp>
        <p:nvSpPr>
          <p:cNvPr id="20" name="Text 18"/>
          <p:cNvSpPr txBox="1"/>
          <p:nvPr/>
        </p:nvSpPr>
        <p:spPr>
          <a:xfrm>
            <a:off x="6766560" y="402336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F7F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Keep It for the Trip</a:t>
            </a:r>
            <a:endParaRPr lang="en-US" sz="22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4572000"/>
            <a:ext cx="4297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₹100 toward something bigger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577840" y="3520440"/>
            <a:ext cx="1005840" cy="548640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577840" y="3520440"/>
            <a:ext cx="1005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one, then tell us: what did you GIVE UP?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1: CHOICES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Choosers Ask 3 Questions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YOUR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3566160" cy="2926080"/>
          </a:xfrm>
          <a:prstGeom prst="roundRect">
            <a:avLst>
              <a:gd name="adj" fmla="val 4375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1645920" y="2331720"/>
            <a:ext cx="1371600" cy="13716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645920" y="23317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8862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 NEED it, or WANT it?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343400" y="2103120"/>
            <a:ext cx="3566160" cy="2926080"/>
          </a:xfrm>
          <a:prstGeom prst="roundRect">
            <a:avLst>
              <a:gd name="adj" fmla="val 4375"/>
            </a:avLst>
          </a:prstGeom>
          <a:solidFill>
            <a:srgbClr val="F2F4FA"/>
          </a:solidFill>
          <a:ln/>
        </p:spPr>
      </p:sp>
      <p:sp>
        <p:nvSpPr>
          <p:cNvPr id="12" name="Shape 10"/>
          <p:cNvSpPr/>
          <p:nvPr/>
        </p:nvSpPr>
        <p:spPr>
          <a:xfrm>
            <a:off x="5440680" y="2331720"/>
            <a:ext cx="1371600" cy="1371600"/>
          </a:xfrm>
          <a:prstGeom prst="ellipse">
            <a:avLst/>
          </a:prstGeom>
          <a:solidFill>
            <a:srgbClr val="3F7F8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40680" y="23317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4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38862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am I giving up? (the opportunity cost)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138160" y="2103120"/>
            <a:ext cx="3566160" cy="2926080"/>
          </a:xfrm>
          <a:prstGeom prst="roundRect">
            <a:avLst>
              <a:gd name="adj" fmla="val 4375"/>
            </a:avLst>
          </a:prstGeom>
          <a:solidFill>
            <a:srgbClr val="F2F4FA"/>
          </a:solidFill>
          <a:ln/>
        </p:spPr>
      </p:sp>
      <p:sp>
        <p:nvSpPr>
          <p:cNvPr id="16" name="Shape 14"/>
          <p:cNvSpPr/>
          <p:nvPr/>
        </p:nvSpPr>
        <p:spPr>
          <a:xfrm>
            <a:off x="9235440" y="2331720"/>
            <a:ext cx="1371600" cy="1371600"/>
          </a:xfrm>
          <a:prstGeom prst="ellipse">
            <a:avLst/>
          </a:prstGeom>
          <a:solidFill>
            <a:srgbClr val="F2545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235440" y="23317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40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388620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 I still be happy with this choice next week?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949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up: who used these 3 questions in the choices we just made?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2: HISTORY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Barter Puzzle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&amp; TALK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Puzzle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dirty="0">
                <a:solidFill>
                  <a:srgbClr val="000000"/>
                </a:solidFill>
              </a:rPr>
              <a:t>🐔</a:t>
            </a:r>
            <a:endParaRPr lang="en-US" sz="10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have 2 hens and you want a pair of shoes. The shoemaker wants wheat, NOT hens.</a:t>
            </a:r>
            <a:endParaRPr lang="en-US" sz="2400" dirty="0"/>
          </a:p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can you do?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Talk to your partner: how would you solve it?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2: HISTORY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Strange Money Around the World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YOU ACCEPT IT?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3590"/>
            </a:avLst>
          </a:prstGeom>
          <a:solidFill>
            <a:srgbClr val="F2F4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0574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dirty="0">
                <a:solidFill>
                  <a:srgbClr val="000000"/>
                </a:solidFill>
              </a:rPr>
              <a:t>🐚</a:t>
            </a:r>
            <a:endParaRPr lang="en-US" sz="6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3375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Cowrie Shells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8862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as money in India, Africa and Asia for thousands of years.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343400" y="1920240"/>
            <a:ext cx="3566160" cy="3566160"/>
          </a:xfrm>
          <a:prstGeom prst="roundRect">
            <a:avLst>
              <a:gd name="adj" fmla="val 3590"/>
            </a:avLst>
          </a:prstGeom>
          <a:solidFill>
            <a:srgbClr val="F2F4F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343400" y="20574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dirty="0">
                <a:solidFill>
                  <a:srgbClr val="000000"/>
                </a:solidFill>
              </a:rPr>
              <a:t>🪨</a:t>
            </a:r>
            <a:endParaRPr lang="en-US" sz="64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3375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Giant Stones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38862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Yap island in the Pacific, huge stone discs (some weighing tonnes) were used as money.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138160" y="1920240"/>
            <a:ext cx="3566160" cy="3566160"/>
          </a:xfrm>
          <a:prstGeom prst="roundRect">
            <a:avLst>
              <a:gd name="adj" fmla="val 3590"/>
            </a:avLst>
          </a:prstGeom>
          <a:solidFill>
            <a:srgbClr val="F2F4F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138160" y="2057400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dirty="0">
                <a:solidFill>
                  <a:srgbClr val="000000"/>
                </a:solidFill>
              </a:rPr>
              <a:t>🐄</a:t>
            </a:r>
            <a:endParaRPr lang="en-US" sz="64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33375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Cattle</a:t>
            </a:r>
            <a:endParaRPr lang="en-US" sz="210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3886200"/>
            <a:ext cx="3017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Cows were once used for trade. The word 'pecuniary' (about money) comes from the Latin word for cattle.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7607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up: would YOU accept a giant stone as pocket money?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2: HISTORY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Story of Money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EACH STEP TOGETHER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2468880"/>
            <a:ext cx="2057400" cy="1371600"/>
          </a:xfrm>
          <a:prstGeom prst="roundRect">
            <a:avLst>
              <a:gd name="adj" fmla="val 9333"/>
            </a:avLst>
          </a:prstGeom>
          <a:solidFill>
            <a:srgbClr val="1E276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60604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Barter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(trade goods)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5730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2514600" y="28803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AAB4D6"/>
                </a:solidFill>
              </a:rPr>
              <a:t>→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2880360" y="2468880"/>
            <a:ext cx="2057400" cy="1371600"/>
          </a:xfrm>
          <a:prstGeom prst="roundRect">
            <a:avLst>
              <a:gd name="adj" fmla="val 9333"/>
            </a:avLst>
          </a:prstGeom>
          <a:solidFill>
            <a:srgbClr val="3F7F8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971800" y="260604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(metal value)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368046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937760" y="28803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AAB4D6"/>
                </a:solidFill>
              </a:rPr>
              <a:t>→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5303520" y="2468880"/>
            <a:ext cx="2057400" cy="1371600"/>
          </a:xfrm>
          <a:prstGeom prst="roundRect">
            <a:avLst>
              <a:gd name="adj" fmla="val 9333"/>
            </a:avLst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394960" y="260604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Notes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(promise of value)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10362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7360920" y="28803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AAB4D6"/>
                </a:solidFill>
              </a:rPr>
              <a:t>→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7726680" y="2468880"/>
            <a:ext cx="2057400" cy="1371600"/>
          </a:xfrm>
          <a:prstGeom prst="roundRect">
            <a:avLst>
              <a:gd name="adj" fmla="val 9333"/>
            </a:avLst>
          </a:prstGeom>
          <a:solidFill>
            <a:srgbClr val="3F7F8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818120" y="260604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Cards &amp; UPI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(digital numbers)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52678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9784080" y="288036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AAB4D6"/>
                </a:solidFill>
              </a:rPr>
              <a:t>→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0149840" y="2468880"/>
            <a:ext cx="2057400" cy="1371600"/>
          </a:xfrm>
          <a:prstGeom prst="roundRect">
            <a:avLst>
              <a:gd name="adj" fmla="val 9333"/>
            </a:avLst>
          </a:prstGeom>
          <a:solidFill>
            <a:srgbClr val="1E2761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241280" y="2606040"/>
            <a:ext cx="1874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(coded digital money)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094994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389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step solved a problem with the one before it. Next: can YOU spot the problem each step solved?</a:t>
            </a:r>
            <a:endParaRPr lang="en-US" sz="17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Problem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11064240" cy="1417320"/>
          </a:xfrm>
          <a:prstGeom prst="roundRect">
            <a:avLst>
              <a:gd name="adj" fmla="val 10323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1874520"/>
            <a:ext cx="10515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Coins were heavy and hard to carry in large amounts. What solved that problem?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97280" y="347472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34440" y="354787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34440" y="3547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965960" y="347472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Giant stones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1097280" y="425196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34440" y="432511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3251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965960" y="425196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notes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1097280" y="502920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10235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234440" y="51023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965960" y="502920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Going back to barter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Problem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11064240" cy="1417320"/>
          </a:xfrm>
          <a:prstGeom prst="roundRect">
            <a:avLst>
              <a:gd name="adj" fmla="val 10323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1874520"/>
            <a:ext cx="10515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Paper money works only if people trust it. In India, who issues the notes?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97280" y="347472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34440" y="354787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34440" y="3547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965960" y="347472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local shopkeeper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1097280" y="425196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34440" y="432511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3251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965960" y="425196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Reserve Bank of India (RBI)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1097280" y="502920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10235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234440" y="51023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965960" y="502920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neighbour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Problem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1828800"/>
            <a:ext cx="11064240" cy="1417320"/>
          </a:xfrm>
          <a:prstGeom prst="roundRect">
            <a:avLst>
              <a:gd name="adj" fmla="val 10323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22960" y="1874520"/>
            <a:ext cx="105156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of these is NOT digital money?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97280" y="347472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234440" y="354787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234440" y="354787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965960" y="347472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payment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1097280" y="425196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34440" y="432511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234440" y="432511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965960" y="425196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Debit card swipe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1097280" y="5029200"/>
            <a:ext cx="9966960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9050">
            <a:solidFill>
              <a:srgbClr val="CADC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234440" y="5102352"/>
            <a:ext cx="512064" cy="512064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1234440" y="510235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965960" y="5029200"/>
            <a:ext cx="8869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₹10 coin in your hand</a:t>
            </a:r>
            <a:endParaRPr lang="en-US" sz="19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QUIZ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Match the Problem: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 RIGHT?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960120"/>
          </a:xfrm>
          <a:prstGeom prst="roundRect">
            <a:avLst>
              <a:gd name="adj" fmla="val 9524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685800" y="2089404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5800" y="20894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1920240"/>
            <a:ext cx="694944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Coins were heavy. What solved it?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354580"/>
            <a:ext cx="6949440" cy="432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light promise of value.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595360" y="2153412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595360" y="2153412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Paper notes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2953512"/>
            <a:ext cx="11064240" cy="960120"/>
          </a:xfrm>
          <a:prstGeom prst="roundRect">
            <a:avLst>
              <a:gd name="adj" fmla="val 9524"/>
            </a:avLst>
          </a:prstGeom>
          <a:solidFill>
            <a:srgbClr val="F2F4FA"/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3168396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31683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2999232"/>
            <a:ext cx="694944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issues paper notes in India?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433572"/>
            <a:ext cx="6949440" cy="432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trusted central authority.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595360" y="3232404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3F7F8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595360" y="3232404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RBI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32504"/>
            <a:ext cx="11064240" cy="960120"/>
          </a:xfrm>
          <a:prstGeom prst="roundRect">
            <a:avLst>
              <a:gd name="adj" fmla="val 9524"/>
            </a:avLst>
          </a:prstGeom>
          <a:solidFill>
            <a:srgbClr val="F2F4FA"/>
          </a:solidFill>
          <a:ln/>
        </p:spPr>
      </p:sp>
      <p:sp>
        <p:nvSpPr>
          <p:cNvPr id="22" name="Shape 20"/>
          <p:cNvSpPr/>
          <p:nvPr/>
        </p:nvSpPr>
        <p:spPr>
          <a:xfrm>
            <a:off x="685800" y="4247388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424738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417320" y="4078224"/>
            <a:ext cx="694944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is NOT digital money?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417320" y="4512564"/>
            <a:ext cx="6949440" cy="432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Coins are physical.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595360" y="4311396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F2545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595360" y="4311396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A ₹10 coin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2: HISTORY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Money You Already See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YOUR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F2F4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920240"/>
            <a:ext cx="1005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💳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20116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Debit / Credit Cards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1920240" y="246888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card linked to a bank account. Tap or swipe to pay.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15468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F2F4F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3154680"/>
            <a:ext cx="1005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📱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1920240" y="32461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UPI (GPay, PhonePe...)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92024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QR code and money moves bank-to-bank in seconds.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4389120"/>
            <a:ext cx="11064240" cy="1097280"/>
          </a:xfrm>
          <a:prstGeom prst="roundRect">
            <a:avLst>
              <a:gd name="adj" fmla="val 10000"/>
            </a:avLst>
          </a:prstGeom>
          <a:solidFill>
            <a:srgbClr val="F2F4F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4389120"/>
            <a:ext cx="1005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💻</a:t>
            </a:r>
            <a:endParaRPr lang="en-US" sz="4000" dirty="0"/>
          </a:p>
        </p:txBody>
      </p:sp>
      <p:sp>
        <p:nvSpPr>
          <p:cNvPr id="17" name="Text 15"/>
          <p:cNvSpPr txBox="1"/>
          <p:nvPr/>
        </p:nvSpPr>
        <p:spPr>
          <a:xfrm>
            <a:off x="1920240" y="44805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Banking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1920240" y="4937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money online without visiting a branch.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7150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up: which of these has your family used this week?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is okay to share your UPI PIN with a friend you trust.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 RECEIVE money on UPI, you never need to enter your PIN.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message saying 'You won ₹10 lakh! Click here!' is probably a scam.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money is numbers in a bank's record, not notes in a box.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Cryptocurrency is a good way for kids to get rich quickly.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False: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 RIGHT?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685800" y="196596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5800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192024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okay to share your UPI PIN with a friend you trust.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3113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share your PIN or OTP with ANYONE.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595360" y="202996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F2545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595360" y="202996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269748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278892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278892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274320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RECEIVE money on UPI, you never need to enter your PIN.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05409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paying needs a PIN. If someone says otherwise, it's a scam.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595360" y="285292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595360" y="285292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22" name="Shape 20"/>
          <p:cNvSpPr/>
          <p:nvPr/>
        </p:nvSpPr>
        <p:spPr>
          <a:xfrm>
            <a:off x="685800" y="361188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6118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417320" y="356616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message saying 'You won ₹10 lakh! Click here!' is probably a scam.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417320" y="387705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prizes don't ask you to click strange links.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595360" y="367588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595360" y="367588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434340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443484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85800" y="44348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1417320" y="438912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money is numbers in a bank's record, not notes in a box.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1417320" y="470001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 update numbers when you pay.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8595360" y="449884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595360" y="449884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548640" y="516636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25780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85800" y="52578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1417320" y="521208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Cryptocurrency is a good way for kids to get rich quickly.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1417320" y="552297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value jumps a lot and it's not for kids.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595360" y="532180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F2545B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595360" y="532180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 DETECTIVE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 or Scam?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/ THUMBS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1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dirty="0">
                <a:solidFill>
                  <a:srgbClr val="000000"/>
                </a:solidFill>
              </a:rPr>
              <a:t>📱</a:t>
            </a:r>
            <a:endParaRPr lang="en-US" sz="10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SMS: 'Your bank account will be blocked today! Share your OTP to keep it open.'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= SAFE.  Thumbs DOWN = SCAM.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 DETECTIVE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 or Scam?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/ THUMBS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2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dirty="0">
                <a:solidFill>
                  <a:srgbClr val="000000"/>
                </a:solidFill>
              </a:rPr>
              <a:t>🍪</a:t>
            </a:r>
            <a:endParaRPr lang="en-US" sz="10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scan the school canteen's QR code to pay ₹40 for lunch. The shop name on screen matches.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= SAFE.  Thumbs DOWN = SCAM.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 DETECTIVE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 or Scam?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/ THUMBS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3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dirty="0">
                <a:solidFill>
                  <a:srgbClr val="000000"/>
                </a:solidFill>
              </a:rPr>
              <a:t>🎁</a:t>
            </a:r>
            <a:endParaRPr lang="en-US" sz="10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WhatsApp: 'You won a FREE gaming phone! Click this link and enter your card number.'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= SAFE.  Thumbs DOWN = SCAM.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 DETECTIVE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Safe or Scam: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 RIGHT?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960120"/>
          </a:xfrm>
          <a:prstGeom prst="roundRect">
            <a:avLst>
              <a:gd name="adj" fmla="val 9524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685800" y="2089404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5800" y="20894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1920240"/>
            <a:ext cx="694944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 asking for your OTP to 'keep account open'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354580"/>
            <a:ext cx="6949440" cy="432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Banks never ask for your OTP.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595360" y="2153412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F2545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595360" y="2153412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2953512"/>
            <a:ext cx="11064240" cy="960120"/>
          </a:xfrm>
          <a:prstGeom prst="roundRect">
            <a:avLst>
              <a:gd name="adj" fmla="val 9524"/>
            </a:avLst>
          </a:prstGeom>
          <a:solidFill>
            <a:srgbClr val="F2F4FA"/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3168396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316839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2999232"/>
            <a:ext cx="694944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Scanning the canteen's QR, shop name matches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433572"/>
            <a:ext cx="6949440" cy="432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check the name before paying.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595360" y="3232404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595360" y="3232404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032504"/>
            <a:ext cx="11064240" cy="960120"/>
          </a:xfrm>
          <a:prstGeom prst="roundRect">
            <a:avLst>
              <a:gd name="adj" fmla="val 9524"/>
            </a:avLst>
          </a:prstGeom>
          <a:solidFill>
            <a:srgbClr val="F2F4FA"/>
          </a:solidFill>
          <a:ln/>
        </p:spPr>
      </p:sp>
      <p:sp>
        <p:nvSpPr>
          <p:cNvPr id="22" name="Shape 20"/>
          <p:cNvSpPr/>
          <p:nvPr/>
        </p:nvSpPr>
        <p:spPr>
          <a:xfrm>
            <a:off x="685800" y="4247388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424738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417320" y="4078224"/>
            <a:ext cx="694944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'Free phone' link asking for card number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417320" y="4512564"/>
            <a:ext cx="6949440" cy="4320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prizes + card details = trap.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595360" y="4311396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F2545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595360" y="4311396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SCAM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3: CRYPTO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Cryptocurrency?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YOUR HAND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828800"/>
            <a:ext cx="5577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money that isn't issued by any government or bank. It exists as entries in a shared, coded record called a blockchain, kept by computers all over the world.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749040"/>
            <a:ext cx="5577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 you may have heard of: Bitcoin, Ethereum.</a:t>
            </a:r>
            <a:endParaRPr lang="en-US" sz="1400" dirty="0"/>
          </a:p>
          <a:p>
            <a:pPr indent="0" marL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 up: who has heard of it before?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0" y="1828800"/>
            <a:ext cx="5212080" cy="4206240"/>
          </a:xfrm>
          <a:prstGeom prst="roundRect">
            <a:avLst>
              <a:gd name="adj" fmla="val 3478"/>
            </a:avLst>
          </a:prstGeom>
          <a:solidFill>
            <a:srgbClr val="FFF6E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75120" y="20574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46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TO KNOW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675120" y="2514600"/>
            <a:ext cx="4663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5A4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value can jump up or down a lot in one day, so it is risky.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5A4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not something kids should buy or trade.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5A43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HOW it works is useful. That's cryptography, next!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3: CRYPTO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Cryptography, Made Simple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TOGETHER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828800"/>
            <a:ext cx="10789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“Crypto” means SECRET and “graphy” means WRITING. Cryptography is the science of writing secret codes. It's how digital payments and messages stay safe from thieves.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3200400"/>
            <a:ext cx="10881360" cy="2377440"/>
          </a:xfrm>
          <a:prstGeom prst="roundRect">
            <a:avLst>
              <a:gd name="adj" fmla="val 6154"/>
            </a:avLst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342900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example: a SHIFT CODE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9319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Shift every letter forward by 3:   A → D,   B → E,   C → F ...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448056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ADCF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“SAVE” becomes “VDYH”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983480"/>
            <a:ext cx="10149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AAB4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digital security uses far more complex maths, but the idea is the same: scramble it so only the right person can read it.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Decoder Key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PENCILS READY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0116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580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580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09728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09728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50876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50876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92024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92024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233172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233172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274320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274320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15468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315468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56616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356616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97764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397764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38912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438912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80060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480060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521208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521208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562356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562356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03504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603504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44652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44652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85800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85800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26948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726948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68096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768096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09244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809244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850392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850392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91540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49" name="Text 47"/>
          <p:cNvSpPr txBox="1"/>
          <p:nvPr/>
        </p:nvSpPr>
        <p:spPr>
          <a:xfrm>
            <a:off x="891540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932688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32688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973836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53" name="Text 51"/>
          <p:cNvSpPr txBox="1"/>
          <p:nvPr/>
        </p:nvSpPr>
        <p:spPr>
          <a:xfrm>
            <a:off x="973836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1014984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55" name="Text 53"/>
          <p:cNvSpPr txBox="1"/>
          <p:nvPr/>
        </p:nvSpPr>
        <p:spPr>
          <a:xfrm>
            <a:off x="1014984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1056132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1056132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10972800" y="24231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1E2761"/>
          </a:solidFill>
          <a:ln/>
        </p:spPr>
      </p:sp>
      <p:sp>
        <p:nvSpPr>
          <p:cNvPr id="59" name="Text 57"/>
          <p:cNvSpPr txBox="1"/>
          <p:nvPr/>
        </p:nvSpPr>
        <p:spPr>
          <a:xfrm>
            <a:off x="10972800" y="24231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</a:t>
            </a:r>
            <a:endParaRPr lang="en-US" sz="1600" dirty="0"/>
          </a:p>
        </p:txBody>
      </p:sp>
      <p:sp>
        <p:nvSpPr>
          <p:cNvPr id="60" name="Text 58"/>
          <p:cNvSpPr txBox="1"/>
          <p:nvPr/>
        </p:nvSpPr>
        <p:spPr>
          <a:xfrm>
            <a:off x="548640" y="33832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CODED</a:t>
            </a:r>
            <a:endParaRPr lang="en-US" sz="1300" dirty="0"/>
          </a:p>
        </p:txBody>
      </p:sp>
      <p:sp>
        <p:nvSpPr>
          <p:cNvPr id="61" name="Shape 59"/>
          <p:cNvSpPr/>
          <p:nvPr/>
        </p:nvSpPr>
        <p:spPr>
          <a:xfrm>
            <a:off x="68580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62" name="Text 60"/>
          <p:cNvSpPr txBox="1"/>
          <p:nvPr/>
        </p:nvSpPr>
        <p:spPr>
          <a:xfrm>
            <a:off x="68580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109728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64" name="Text 62"/>
          <p:cNvSpPr txBox="1"/>
          <p:nvPr/>
        </p:nvSpPr>
        <p:spPr>
          <a:xfrm>
            <a:off x="109728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150876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66" name="Text 64"/>
          <p:cNvSpPr txBox="1"/>
          <p:nvPr/>
        </p:nvSpPr>
        <p:spPr>
          <a:xfrm>
            <a:off x="150876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</a:t>
            </a:r>
            <a:endParaRPr lang="en-US" sz="1600" dirty="0"/>
          </a:p>
        </p:txBody>
      </p:sp>
      <p:sp>
        <p:nvSpPr>
          <p:cNvPr id="67" name="Shape 65"/>
          <p:cNvSpPr/>
          <p:nvPr/>
        </p:nvSpPr>
        <p:spPr>
          <a:xfrm>
            <a:off x="192024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68" name="Text 66"/>
          <p:cNvSpPr txBox="1"/>
          <p:nvPr/>
        </p:nvSpPr>
        <p:spPr>
          <a:xfrm>
            <a:off x="192024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233172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70" name="Text 68"/>
          <p:cNvSpPr txBox="1"/>
          <p:nvPr/>
        </p:nvSpPr>
        <p:spPr>
          <a:xfrm>
            <a:off x="233172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1600" dirty="0"/>
          </a:p>
        </p:txBody>
      </p:sp>
      <p:sp>
        <p:nvSpPr>
          <p:cNvPr id="71" name="Shape 69"/>
          <p:cNvSpPr/>
          <p:nvPr/>
        </p:nvSpPr>
        <p:spPr>
          <a:xfrm>
            <a:off x="274320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72" name="Text 70"/>
          <p:cNvSpPr txBox="1"/>
          <p:nvPr/>
        </p:nvSpPr>
        <p:spPr>
          <a:xfrm>
            <a:off x="274320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315468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74" name="Text 72"/>
          <p:cNvSpPr txBox="1"/>
          <p:nvPr/>
        </p:nvSpPr>
        <p:spPr>
          <a:xfrm>
            <a:off x="315468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</a:t>
            </a:r>
            <a:endParaRPr lang="en-US" sz="1600" dirty="0"/>
          </a:p>
        </p:txBody>
      </p:sp>
      <p:sp>
        <p:nvSpPr>
          <p:cNvPr id="75" name="Shape 73"/>
          <p:cNvSpPr/>
          <p:nvPr/>
        </p:nvSpPr>
        <p:spPr>
          <a:xfrm>
            <a:off x="356616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76" name="Text 74"/>
          <p:cNvSpPr txBox="1"/>
          <p:nvPr/>
        </p:nvSpPr>
        <p:spPr>
          <a:xfrm>
            <a:off x="356616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</a:t>
            </a:r>
            <a:endParaRPr lang="en-US" sz="1600" dirty="0"/>
          </a:p>
        </p:txBody>
      </p:sp>
      <p:sp>
        <p:nvSpPr>
          <p:cNvPr id="77" name="Shape 75"/>
          <p:cNvSpPr/>
          <p:nvPr/>
        </p:nvSpPr>
        <p:spPr>
          <a:xfrm>
            <a:off x="397764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78" name="Text 76"/>
          <p:cNvSpPr txBox="1"/>
          <p:nvPr/>
        </p:nvSpPr>
        <p:spPr>
          <a:xfrm>
            <a:off x="397764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</a:t>
            </a:r>
            <a:endParaRPr lang="en-US" sz="1600" dirty="0"/>
          </a:p>
        </p:txBody>
      </p:sp>
      <p:sp>
        <p:nvSpPr>
          <p:cNvPr id="79" name="Shape 77"/>
          <p:cNvSpPr/>
          <p:nvPr/>
        </p:nvSpPr>
        <p:spPr>
          <a:xfrm>
            <a:off x="438912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80" name="Text 78"/>
          <p:cNvSpPr txBox="1"/>
          <p:nvPr/>
        </p:nvSpPr>
        <p:spPr>
          <a:xfrm>
            <a:off x="438912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</a:t>
            </a:r>
            <a:endParaRPr lang="en-US" sz="1600" dirty="0"/>
          </a:p>
        </p:txBody>
      </p:sp>
      <p:sp>
        <p:nvSpPr>
          <p:cNvPr id="81" name="Shape 79"/>
          <p:cNvSpPr/>
          <p:nvPr/>
        </p:nvSpPr>
        <p:spPr>
          <a:xfrm>
            <a:off x="480060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82" name="Text 80"/>
          <p:cNvSpPr txBox="1"/>
          <p:nvPr/>
        </p:nvSpPr>
        <p:spPr>
          <a:xfrm>
            <a:off x="480060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</a:t>
            </a:r>
            <a:endParaRPr lang="en-US" sz="1600" dirty="0"/>
          </a:p>
        </p:txBody>
      </p:sp>
      <p:sp>
        <p:nvSpPr>
          <p:cNvPr id="83" name="Shape 81"/>
          <p:cNvSpPr/>
          <p:nvPr/>
        </p:nvSpPr>
        <p:spPr>
          <a:xfrm>
            <a:off x="521208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84" name="Text 82"/>
          <p:cNvSpPr txBox="1"/>
          <p:nvPr/>
        </p:nvSpPr>
        <p:spPr>
          <a:xfrm>
            <a:off x="521208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</a:t>
            </a:r>
            <a:endParaRPr lang="en-US" sz="1600" dirty="0"/>
          </a:p>
        </p:txBody>
      </p:sp>
      <p:sp>
        <p:nvSpPr>
          <p:cNvPr id="85" name="Shape 83"/>
          <p:cNvSpPr/>
          <p:nvPr/>
        </p:nvSpPr>
        <p:spPr>
          <a:xfrm>
            <a:off x="562356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86" name="Text 84"/>
          <p:cNvSpPr txBox="1"/>
          <p:nvPr/>
        </p:nvSpPr>
        <p:spPr>
          <a:xfrm>
            <a:off x="562356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</a:t>
            </a:r>
            <a:endParaRPr lang="en-US" sz="1600" dirty="0"/>
          </a:p>
        </p:txBody>
      </p:sp>
      <p:sp>
        <p:nvSpPr>
          <p:cNvPr id="87" name="Shape 85"/>
          <p:cNvSpPr/>
          <p:nvPr/>
        </p:nvSpPr>
        <p:spPr>
          <a:xfrm>
            <a:off x="603504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88" name="Text 86"/>
          <p:cNvSpPr txBox="1"/>
          <p:nvPr/>
        </p:nvSpPr>
        <p:spPr>
          <a:xfrm>
            <a:off x="603504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</a:t>
            </a:r>
            <a:endParaRPr lang="en-US" sz="1600" dirty="0"/>
          </a:p>
        </p:txBody>
      </p:sp>
      <p:sp>
        <p:nvSpPr>
          <p:cNvPr id="89" name="Shape 87"/>
          <p:cNvSpPr/>
          <p:nvPr/>
        </p:nvSpPr>
        <p:spPr>
          <a:xfrm>
            <a:off x="644652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90" name="Text 88"/>
          <p:cNvSpPr txBox="1"/>
          <p:nvPr/>
        </p:nvSpPr>
        <p:spPr>
          <a:xfrm>
            <a:off x="644652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</a:t>
            </a:r>
            <a:endParaRPr lang="en-US" sz="1600" dirty="0"/>
          </a:p>
        </p:txBody>
      </p:sp>
      <p:sp>
        <p:nvSpPr>
          <p:cNvPr id="91" name="Shape 89"/>
          <p:cNvSpPr/>
          <p:nvPr/>
        </p:nvSpPr>
        <p:spPr>
          <a:xfrm>
            <a:off x="685800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92" name="Text 90"/>
          <p:cNvSpPr txBox="1"/>
          <p:nvPr/>
        </p:nvSpPr>
        <p:spPr>
          <a:xfrm>
            <a:off x="685800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</a:t>
            </a:r>
            <a:endParaRPr lang="en-US" sz="1600" dirty="0"/>
          </a:p>
        </p:txBody>
      </p:sp>
      <p:sp>
        <p:nvSpPr>
          <p:cNvPr id="93" name="Shape 91"/>
          <p:cNvSpPr/>
          <p:nvPr/>
        </p:nvSpPr>
        <p:spPr>
          <a:xfrm>
            <a:off x="726948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94" name="Text 92"/>
          <p:cNvSpPr txBox="1"/>
          <p:nvPr/>
        </p:nvSpPr>
        <p:spPr>
          <a:xfrm>
            <a:off x="726948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</a:t>
            </a:r>
            <a:endParaRPr lang="en-US" sz="1600" dirty="0"/>
          </a:p>
        </p:txBody>
      </p:sp>
      <p:sp>
        <p:nvSpPr>
          <p:cNvPr id="95" name="Shape 93"/>
          <p:cNvSpPr/>
          <p:nvPr/>
        </p:nvSpPr>
        <p:spPr>
          <a:xfrm>
            <a:off x="768096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96" name="Text 94"/>
          <p:cNvSpPr txBox="1"/>
          <p:nvPr/>
        </p:nvSpPr>
        <p:spPr>
          <a:xfrm>
            <a:off x="768096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</a:t>
            </a:r>
            <a:endParaRPr lang="en-US" sz="1600" dirty="0"/>
          </a:p>
        </p:txBody>
      </p:sp>
      <p:sp>
        <p:nvSpPr>
          <p:cNvPr id="97" name="Shape 95"/>
          <p:cNvSpPr/>
          <p:nvPr/>
        </p:nvSpPr>
        <p:spPr>
          <a:xfrm>
            <a:off x="809244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98" name="Text 96"/>
          <p:cNvSpPr txBox="1"/>
          <p:nvPr/>
        </p:nvSpPr>
        <p:spPr>
          <a:xfrm>
            <a:off x="809244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</a:t>
            </a:r>
            <a:endParaRPr lang="en-US" sz="1600" dirty="0"/>
          </a:p>
        </p:txBody>
      </p:sp>
      <p:sp>
        <p:nvSpPr>
          <p:cNvPr id="99" name="Shape 97"/>
          <p:cNvSpPr/>
          <p:nvPr/>
        </p:nvSpPr>
        <p:spPr>
          <a:xfrm>
            <a:off x="850392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100" name="Text 98"/>
          <p:cNvSpPr txBox="1"/>
          <p:nvPr/>
        </p:nvSpPr>
        <p:spPr>
          <a:xfrm>
            <a:off x="850392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endParaRPr lang="en-US" sz="1600" dirty="0"/>
          </a:p>
        </p:txBody>
      </p:sp>
      <p:sp>
        <p:nvSpPr>
          <p:cNvPr id="101" name="Shape 99"/>
          <p:cNvSpPr/>
          <p:nvPr/>
        </p:nvSpPr>
        <p:spPr>
          <a:xfrm>
            <a:off x="891540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102" name="Text 100"/>
          <p:cNvSpPr txBox="1"/>
          <p:nvPr/>
        </p:nvSpPr>
        <p:spPr>
          <a:xfrm>
            <a:off x="891540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endParaRPr lang="en-US" sz="1600" dirty="0"/>
          </a:p>
        </p:txBody>
      </p:sp>
      <p:sp>
        <p:nvSpPr>
          <p:cNvPr id="103" name="Shape 101"/>
          <p:cNvSpPr/>
          <p:nvPr/>
        </p:nvSpPr>
        <p:spPr>
          <a:xfrm>
            <a:off x="932688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104" name="Text 102"/>
          <p:cNvSpPr txBox="1"/>
          <p:nvPr/>
        </p:nvSpPr>
        <p:spPr>
          <a:xfrm>
            <a:off x="932688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</a:t>
            </a:r>
            <a:endParaRPr lang="en-US" sz="1600" dirty="0"/>
          </a:p>
        </p:txBody>
      </p:sp>
      <p:sp>
        <p:nvSpPr>
          <p:cNvPr id="105" name="Shape 103"/>
          <p:cNvSpPr/>
          <p:nvPr/>
        </p:nvSpPr>
        <p:spPr>
          <a:xfrm>
            <a:off x="973836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106" name="Text 104"/>
          <p:cNvSpPr txBox="1"/>
          <p:nvPr/>
        </p:nvSpPr>
        <p:spPr>
          <a:xfrm>
            <a:off x="973836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</a:t>
            </a:r>
            <a:endParaRPr lang="en-US" sz="1600" dirty="0"/>
          </a:p>
        </p:txBody>
      </p:sp>
      <p:sp>
        <p:nvSpPr>
          <p:cNvPr id="107" name="Shape 105"/>
          <p:cNvSpPr/>
          <p:nvPr/>
        </p:nvSpPr>
        <p:spPr>
          <a:xfrm>
            <a:off x="1014984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108" name="Text 106"/>
          <p:cNvSpPr txBox="1"/>
          <p:nvPr/>
        </p:nvSpPr>
        <p:spPr>
          <a:xfrm>
            <a:off x="1014984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</a:t>
            </a:r>
            <a:endParaRPr lang="en-US" sz="1600" dirty="0"/>
          </a:p>
        </p:txBody>
      </p:sp>
      <p:sp>
        <p:nvSpPr>
          <p:cNvPr id="109" name="Shape 107"/>
          <p:cNvSpPr/>
          <p:nvPr/>
        </p:nvSpPr>
        <p:spPr>
          <a:xfrm>
            <a:off x="1056132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110" name="Text 108"/>
          <p:cNvSpPr txBox="1"/>
          <p:nvPr/>
        </p:nvSpPr>
        <p:spPr>
          <a:xfrm>
            <a:off x="1056132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</a:t>
            </a:r>
            <a:endParaRPr lang="en-US" sz="1600" dirty="0"/>
          </a:p>
        </p:txBody>
      </p:sp>
      <p:sp>
        <p:nvSpPr>
          <p:cNvPr id="111" name="Shape 109"/>
          <p:cNvSpPr/>
          <p:nvPr/>
        </p:nvSpPr>
        <p:spPr>
          <a:xfrm>
            <a:off x="10972800" y="3794760"/>
            <a:ext cx="393192" cy="640080"/>
          </a:xfrm>
          <a:prstGeom prst="roundRect">
            <a:avLst>
              <a:gd name="adj" fmla="val 11628"/>
            </a:avLst>
          </a:prstGeom>
          <a:solidFill>
            <a:srgbClr val="F2545B"/>
          </a:solidFill>
          <a:ln/>
        </p:spPr>
      </p:sp>
      <p:sp>
        <p:nvSpPr>
          <p:cNvPr id="112" name="Text 110"/>
          <p:cNvSpPr txBox="1"/>
          <p:nvPr/>
        </p:nvSpPr>
        <p:spPr>
          <a:xfrm>
            <a:off x="10972800" y="3794760"/>
            <a:ext cx="39319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1600" dirty="0"/>
          </a:p>
        </p:txBody>
      </p:sp>
      <p:sp>
        <p:nvSpPr>
          <p:cNvPr id="113" name="Text 111"/>
          <p:cNvSpPr txBox="1"/>
          <p:nvPr/>
        </p:nvSpPr>
        <p:spPr>
          <a:xfrm>
            <a:off x="548640" y="4846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DECODE: find the coded letter in the bottom row, then read the plain letter above it.</a:t>
            </a:r>
            <a:endParaRPr lang="en-US" sz="1700" dirty="0"/>
          </a:p>
        </p:txBody>
      </p:sp>
      <p:sp>
        <p:nvSpPr>
          <p:cNvPr id="114" name="Text 112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V (coded) → S (plain).  The worksheet has this key too!</a:t>
            </a:r>
            <a:endParaRPr lang="en-US" sz="1400" dirty="0"/>
          </a:p>
        </p:txBody>
      </p:sp>
      <p:sp>
        <p:nvSpPr>
          <p:cNvPr id="115" name="Text 113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Crack the Code!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1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Shape 8"/>
          <p:cNvSpPr/>
          <p:nvPr/>
        </p:nvSpPr>
        <p:spPr>
          <a:xfrm>
            <a:off x="370332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70332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</a:t>
            </a:r>
            <a:endParaRPr lang="en-US" sz="4400" dirty="0"/>
          </a:p>
        </p:txBody>
      </p:sp>
      <p:sp>
        <p:nvSpPr>
          <p:cNvPr id="12" name="Shape 10"/>
          <p:cNvSpPr/>
          <p:nvPr/>
        </p:nvSpPr>
        <p:spPr>
          <a:xfrm>
            <a:off x="370332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70332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4" name="Shape 12"/>
          <p:cNvSpPr/>
          <p:nvPr/>
        </p:nvSpPr>
        <p:spPr>
          <a:xfrm>
            <a:off x="493776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4400" dirty="0"/>
          </a:p>
        </p:txBody>
      </p:sp>
      <p:sp>
        <p:nvSpPr>
          <p:cNvPr id="16" name="Shape 14"/>
          <p:cNvSpPr/>
          <p:nvPr/>
        </p:nvSpPr>
        <p:spPr>
          <a:xfrm>
            <a:off x="493776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93776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617220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17220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</a:t>
            </a:r>
            <a:endParaRPr lang="en-US" sz="4400" dirty="0"/>
          </a:p>
        </p:txBody>
      </p:sp>
      <p:sp>
        <p:nvSpPr>
          <p:cNvPr id="20" name="Shape 18"/>
          <p:cNvSpPr/>
          <p:nvPr/>
        </p:nvSpPr>
        <p:spPr>
          <a:xfrm>
            <a:off x="617220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17220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2" name="Shape 20"/>
          <p:cNvSpPr/>
          <p:nvPr/>
        </p:nvSpPr>
        <p:spPr>
          <a:xfrm>
            <a:off x="740664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0664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4400" dirty="0"/>
          </a:p>
        </p:txBody>
      </p:sp>
      <p:sp>
        <p:nvSpPr>
          <p:cNvPr id="24" name="Shape 22"/>
          <p:cNvSpPr/>
          <p:nvPr/>
        </p:nvSpPr>
        <p:spPr>
          <a:xfrm>
            <a:off x="740664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0664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it on your sheet. Raise your hand when you have it!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Crack the Code!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2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Shape 8"/>
          <p:cNvSpPr/>
          <p:nvPr/>
        </p:nvSpPr>
        <p:spPr>
          <a:xfrm>
            <a:off x="370332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70332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</a:t>
            </a:r>
            <a:endParaRPr lang="en-US" sz="4400" dirty="0"/>
          </a:p>
        </p:txBody>
      </p:sp>
      <p:sp>
        <p:nvSpPr>
          <p:cNvPr id="12" name="Shape 10"/>
          <p:cNvSpPr/>
          <p:nvPr/>
        </p:nvSpPr>
        <p:spPr>
          <a:xfrm>
            <a:off x="370332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70332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4" name="Shape 12"/>
          <p:cNvSpPr/>
          <p:nvPr/>
        </p:nvSpPr>
        <p:spPr>
          <a:xfrm>
            <a:off x="493776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4400" dirty="0"/>
          </a:p>
        </p:txBody>
      </p:sp>
      <p:sp>
        <p:nvSpPr>
          <p:cNvPr id="16" name="Shape 14"/>
          <p:cNvSpPr/>
          <p:nvPr/>
        </p:nvSpPr>
        <p:spPr>
          <a:xfrm>
            <a:off x="493776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93776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617220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17220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4400" dirty="0"/>
          </a:p>
        </p:txBody>
      </p:sp>
      <p:sp>
        <p:nvSpPr>
          <p:cNvPr id="20" name="Shape 18"/>
          <p:cNvSpPr/>
          <p:nvPr/>
        </p:nvSpPr>
        <p:spPr>
          <a:xfrm>
            <a:off x="617220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17220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2" name="Shape 20"/>
          <p:cNvSpPr/>
          <p:nvPr/>
        </p:nvSpPr>
        <p:spPr>
          <a:xfrm>
            <a:off x="740664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0664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</a:t>
            </a:r>
            <a:endParaRPr lang="en-US" sz="4400" dirty="0"/>
          </a:p>
        </p:txBody>
      </p:sp>
      <p:sp>
        <p:nvSpPr>
          <p:cNvPr id="24" name="Shape 22"/>
          <p:cNvSpPr/>
          <p:nvPr/>
        </p:nvSpPr>
        <p:spPr>
          <a:xfrm>
            <a:off x="740664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0664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it on your sheet. Raise your hand when you have it!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Crack the Code!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3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Shape 8"/>
          <p:cNvSpPr/>
          <p:nvPr/>
        </p:nvSpPr>
        <p:spPr>
          <a:xfrm>
            <a:off x="370332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70332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Z</a:t>
            </a:r>
            <a:endParaRPr lang="en-US" sz="4400" dirty="0"/>
          </a:p>
        </p:txBody>
      </p:sp>
      <p:sp>
        <p:nvSpPr>
          <p:cNvPr id="12" name="Shape 10"/>
          <p:cNvSpPr/>
          <p:nvPr/>
        </p:nvSpPr>
        <p:spPr>
          <a:xfrm>
            <a:off x="370332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70332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4" name="Shape 12"/>
          <p:cNvSpPr/>
          <p:nvPr/>
        </p:nvSpPr>
        <p:spPr>
          <a:xfrm>
            <a:off x="493776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3776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4400" dirty="0"/>
          </a:p>
        </p:txBody>
      </p:sp>
      <p:sp>
        <p:nvSpPr>
          <p:cNvPr id="16" name="Shape 14"/>
          <p:cNvSpPr/>
          <p:nvPr/>
        </p:nvSpPr>
        <p:spPr>
          <a:xfrm>
            <a:off x="493776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93776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617220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17220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</a:t>
            </a:r>
            <a:endParaRPr lang="en-US" sz="4400" dirty="0"/>
          </a:p>
        </p:txBody>
      </p:sp>
      <p:sp>
        <p:nvSpPr>
          <p:cNvPr id="20" name="Shape 18"/>
          <p:cNvSpPr/>
          <p:nvPr/>
        </p:nvSpPr>
        <p:spPr>
          <a:xfrm>
            <a:off x="617220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17220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2" name="Shape 20"/>
          <p:cNvSpPr/>
          <p:nvPr/>
        </p:nvSpPr>
        <p:spPr>
          <a:xfrm>
            <a:off x="740664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0664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</a:t>
            </a:r>
            <a:endParaRPr lang="en-US" sz="4400" dirty="0"/>
          </a:p>
        </p:txBody>
      </p:sp>
      <p:sp>
        <p:nvSpPr>
          <p:cNvPr id="24" name="Shape 22"/>
          <p:cNvSpPr/>
          <p:nvPr/>
        </p:nvSpPr>
        <p:spPr>
          <a:xfrm>
            <a:off x="740664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740664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it on your sheet. Raise your hand when you have it!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Crack the Code!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4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Shape 8"/>
          <p:cNvSpPr/>
          <p:nvPr/>
        </p:nvSpPr>
        <p:spPr>
          <a:xfrm>
            <a:off x="308610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08610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</a:t>
            </a:r>
            <a:endParaRPr lang="en-US" sz="4400" dirty="0"/>
          </a:p>
        </p:txBody>
      </p:sp>
      <p:sp>
        <p:nvSpPr>
          <p:cNvPr id="12" name="Shape 10"/>
          <p:cNvSpPr/>
          <p:nvPr/>
        </p:nvSpPr>
        <p:spPr>
          <a:xfrm>
            <a:off x="308610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08610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4" name="Shape 12"/>
          <p:cNvSpPr/>
          <p:nvPr/>
        </p:nvSpPr>
        <p:spPr>
          <a:xfrm>
            <a:off x="432054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32054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</a:t>
            </a:r>
            <a:endParaRPr lang="en-US" sz="4400" dirty="0"/>
          </a:p>
        </p:txBody>
      </p:sp>
      <p:sp>
        <p:nvSpPr>
          <p:cNvPr id="16" name="Shape 14"/>
          <p:cNvSpPr/>
          <p:nvPr/>
        </p:nvSpPr>
        <p:spPr>
          <a:xfrm>
            <a:off x="432054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32054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18" name="Shape 16"/>
          <p:cNvSpPr/>
          <p:nvPr/>
        </p:nvSpPr>
        <p:spPr>
          <a:xfrm>
            <a:off x="555498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555498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4400" dirty="0"/>
          </a:p>
        </p:txBody>
      </p:sp>
      <p:sp>
        <p:nvSpPr>
          <p:cNvPr id="20" name="Shape 18"/>
          <p:cNvSpPr/>
          <p:nvPr/>
        </p:nvSpPr>
        <p:spPr>
          <a:xfrm>
            <a:off x="555498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55498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2" name="Shape 20"/>
          <p:cNvSpPr/>
          <p:nvPr/>
        </p:nvSpPr>
        <p:spPr>
          <a:xfrm>
            <a:off x="678942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78942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</a:t>
            </a:r>
            <a:endParaRPr lang="en-US" sz="4400" dirty="0"/>
          </a:p>
        </p:txBody>
      </p:sp>
      <p:sp>
        <p:nvSpPr>
          <p:cNvPr id="24" name="Shape 22"/>
          <p:cNvSpPr/>
          <p:nvPr/>
        </p:nvSpPr>
        <p:spPr>
          <a:xfrm>
            <a:off x="678942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78942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26" name="Shape 24"/>
          <p:cNvSpPr/>
          <p:nvPr/>
        </p:nvSpPr>
        <p:spPr>
          <a:xfrm>
            <a:off x="8023860" y="228600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2545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023860" y="228600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</a:t>
            </a:r>
            <a:endParaRPr lang="en-US" sz="4400" dirty="0"/>
          </a:p>
        </p:txBody>
      </p:sp>
      <p:sp>
        <p:nvSpPr>
          <p:cNvPr id="28" name="Shape 26"/>
          <p:cNvSpPr/>
          <p:nvPr/>
        </p:nvSpPr>
        <p:spPr>
          <a:xfrm>
            <a:off x="8023860" y="3749040"/>
            <a:ext cx="1051560" cy="109728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023860" y="3749040"/>
            <a:ext cx="10515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C9CFE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?</a:t>
            </a:r>
            <a:endParaRPr lang="en-US" sz="40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it on your sheet. Raise your hand when you have it!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Secret Message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CHALLENGE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692640" y="1097280"/>
            <a:ext cx="1920240" cy="384048"/>
          </a:xfrm>
          <a:prstGeom prst="roundRect">
            <a:avLst>
              <a:gd name="adj" fmla="val 50000"/>
            </a:avLst>
          </a:prstGeom>
          <a:solidFill>
            <a:srgbClr val="FFD16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92640" y="10972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word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1E27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VDYH ILUVW,</a:t>
            </a:r>
            <a:endParaRPr lang="en-US" sz="4400" dirty="0"/>
          </a:p>
          <a:p>
            <a:pPr algn="ctr" indent="0" marL="0">
              <a:buNone/>
            </a:pPr>
            <a:r>
              <a:rPr lang="en-US" sz="4400" b="1" dirty="0">
                <a:solidFill>
                  <a:srgbClr val="1E276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VSHQG ZLVHOB</a:t>
            </a:r>
            <a:endParaRPr lang="en-US" sz="4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54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table to decode it reads it out loud!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Crack the Code: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 RIGHT?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685800" y="196596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5800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192024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VDYH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3113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V→S, D→A, Y→V, H→E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595360" y="202996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595360" y="202996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269748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278892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278892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274320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QHHG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05409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Q→N, H→E, H→E, G→D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595360" y="285292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3F7F8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595360" y="285292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22" name="Shape 20"/>
          <p:cNvSpPr/>
          <p:nvPr/>
        </p:nvSpPr>
        <p:spPr>
          <a:xfrm>
            <a:off x="685800" y="361188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6118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417320" y="356616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ZDQW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417320" y="387705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Z→W, D→A, Q→N, W→T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595360" y="367588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F2545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595360" y="367588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434340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443484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85800" y="44348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1417320" y="438912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VKDUH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1417320" y="470001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V→S, K→H, D→A, U→R, H→E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8595360" y="449884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595360" y="449884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548640" y="516636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257800"/>
            <a:ext cx="530352" cy="530352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85800" y="52578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1417320" y="5212080"/>
            <a:ext cx="69494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VDYH ILUVW, VSHQG ZLVHOB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1417320" y="5522976"/>
            <a:ext cx="6949440" cy="320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secret money tip!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8595360" y="5321808"/>
            <a:ext cx="2834640" cy="402336"/>
          </a:xfrm>
          <a:prstGeom prst="roundRect">
            <a:avLst>
              <a:gd name="adj" fmla="val 50000"/>
            </a:avLst>
          </a:prstGeom>
          <a:solidFill>
            <a:srgbClr val="3F7F8F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595360" y="5321808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FIRST, SPEND WISELY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D1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 CHALLENGE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7315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TURN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28016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Send a Secret Message!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10241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short money tip (like SAVE EARLY) in shift-code on the back of your sheet.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with your partner. Can they decode it?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Bonus: change the shift from +3 to +5. Tell your partner the secret number first!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minutes - go!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6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7432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Budget Your ₹500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254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IN THE WORKSHEET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373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22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receive ₹500 as a birthday gift. Decide how to split it across four buckets, then be ready to explain WHY.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2560320" cy="2468880"/>
          </a:xfrm>
          <a:prstGeom prst="roundRect">
            <a:avLst>
              <a:gd name="adj" fmla="val 5185"/>
            </a:avLst>
          </a:prstGeom>
          <a:solidFill>
            <a:srgbClr val="1E276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Needs</a:t>
            </a:r>
            <a:endParaRPr lang="en-US" sz="22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3520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you must have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2062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₹____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3337560" y="2743200"/>
            <a:ext cx="2560320" cy="2468880"/>
          </a:xfrm>
          <a:prstGeom prst="roundRect">
            <a:avLst>
              <a:gd name="adj" fmla="val 5185"/>
            </a:avLst>
          </a:prstGeom>
          <a:solidFill>
            <a:srgbClr val="3F7F8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33756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Wants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3337560" y="3520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 extras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337560" y="42062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₹____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126480" y="2743200"/>
            <a:ext cx="2560320" cy="2468880"/>
          </a:xfrm>
          <a:prstGeom prst="roundRect">
            <a:avLst>
              <a:gd name="adj" fmla="val 5185"/>
            </a:avLst>
          </a:prstGeom>
          <a:solidFill>
            <a:srgbClr val="C9A80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12648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Save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6126480" y="3520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for later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126480" y="42062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₹____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8915400" y="2743200"/>
            <a:ext cx="2560320" cy="2468880"/>
          </a:xfrm>
          <a:prstGeom prst="roundRect">
            <a:avLst>
              <a:gd name="adj" fmla="val 5185"/>
            </a:avLst>
          </a:prstGeom>
          <a:solidFill>
            <a:srgbClr val="F2545B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915400" y="30175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8915400" y="35204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 someone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915400" y="42062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₹____</a:t>
            </a:r>
            <a:endParaRPr lang="en-US" sz="2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4864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buckets must add up to ₹500. No single right answer, but be ready to explain your biggest choice!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FD16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AND RESPONSE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8229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GO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2801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Smart Money, in 3 Lines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377440"/>
            <a:ext cx="10241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600"/>
              </a:spcAft>
              <a:buSzPct val="100000"/>
              <a:buChar char="●"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choice has a cost: spend on purpose, not on impulse.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●"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keeps getting safer and faster: coins, notes, UPI, codes.</a:t>
            </a:r>
            <a:endParaRPr lang="en-US" sz="2000" dirty="0"/>
          </a:p>
          <a:p>
            <a:pPr marL="342900" indent="-342900">
              <a:spcAft>
                <a:spcPts val="1600"/>
              </a:spcAft>
              <a:buSzPct val="100000"/>
              <a:buChar char="●"/>
            </a:pPr>
            <a:r>
              <a:rPr lang="en-US" sz="2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share your PIN or OTP. Smart beats scared!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5120640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FFD1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I'll say a line, you say it back!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FFD166">
              <a:alpha val="75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31520" y="23774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661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F7F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about money, choices, or crypto?</a:t>
            </a:r>
            <a:endParaRPr lang="en-US" sz="1800" dirty="0"/>
          </a:p>
        </p:txBody>
      </p:sp>
      <p:pic>
        <p:nvPicPr>
          <p:cNvPr id="5" name="Image 0" descr="assets/gpwealth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5989320"/>
            <a:ext cx="1691640" cy="4426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606040" y="603504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(Gro Prime Wealth Pvt Ltd)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06040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QPFP (Qualified Personal Finance Professional)  |  +91-9849116869  |  praveen.potnuru@gpwealth.in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Choices to Cryptography - Grade 5 (Interactive)</dc:title>
  <dc:subject>PptxGenJS Presentation</dc:subject>
  <dc:creator>GP Wealth</dc:creator>
  <cp:lastModifiedBy>GP Wealth</cp:lastModifiedBy>
  <cp:revision>1</cp:revision>
  <dcterms:created xsi:type="dcterms:W3CDTF">2026-10-07T15:33:49Z</dcterms:created>
  <dcterms:modified xsi:type="dcterms:W3CDTF">2026-10-07T15:33:49Z</dcterms:modified>
</cp:coreProperties>
</file>